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62"/>
  </p:notesMasterIdLst>
  <p:sldIdLst>
    <p:sldId id="256" r:id="rId2"/>
    <p:sldId id="334" r:id="rId3"/>
    <p:sldId id="358" r:id="rId4"/>
    <p:sldId id="321" r:id="rId5"/>
    <p:sldId id="322" r:id="rId6"/>
    <p:sldId id="323" r:id="rId7"/>
    <p:sldId id="324" r:id="rId8"/>
    <p:sldId id="359" r:id="rId9"/>
    <p:sldId id="325" r:id="rId10"/>
    <p:sldId id="345" r:id="rId11"/>
    <p:sldId id="326" r:id="rId12"/>
    <p:sldId id="327" r:id="rId13"/>
    <p:sldId id="361" r:id="rId14"/>
    <p:sldId id="328" r:id="rId15"/>
    <p:sldId id="347" r:id="rId16"/>
    <p:sldId id="316" r:id="rId17"/>
    <p:sldId id="317" r:id="rId18"/>
    <p:sldId id="333" r:id="rId19"/>
    <p:sldId id="318" r:id="rId20"/>
    <p:sldId id="319" r:id="rId21"/>
    <p:sldId id="320" r:id="rId22"/>
    <p:sldId id="348" r:id="rId23"/>
    <p:sldId id="335" r:id="rId24"/>
    <p:sldId id="336" r:id="rId25"/>
    <p:sldId id="337" r:id="rId26"/>
    <p:sldId id="338" r:id="rId27"/>
    <p:sldId id="339" r:id="rId28"/>
    <p:sldId id="340" r:id="rId29"/>
    <p:sldId id="363" r:id="rId30"/>
    <p:sldId id="364" r:id="rId31"/>
    <p:sldId id="341" r:id="rId32"/>
    <p:sldId id="342" r:id="rId33"/>
    <p:sldId id="343" r:id="rId34"/>
    <p:sldId id="344" r:id="rId35"/>
    <p:sldId id="346" r:id="rId36"/>
    <p:sldId id="329" r:id="rId37"/>
    <p:sldId id="330" r:id="rId38"/>
    <p:sldId id="331" r:id="rId39"/>
    <p:sldId id="332" r:id="rId40"/>
    <p:sldId id="349" r:id="rId41"/>
    <p:sldId id="350" r:id="rId42"/>
    <p:sldId id="351" r:id="rId43"/>
    <p:sldId id="352" r:id="rId44"/>
    <p:sldId id="353" r:id="rId45"/>
    <p:sldId id="354" r:id="rId46"/>
    <p:sldId id="355" r:id="rId47"/>
    <p:sldId id="356" r:id="rId48"/>
    <p:sldId id="357" r:id="rId49"/>
    <p:sldId id="365" r:id="rId50"/>
    <p:sldId id="366" r:id="rId51"/>
    <p:sldId id="367" r:id="rId52"/>
    <p:sldId id="375" r:id="rId53"/>
    <p:sldId id="369" r:id="rId54"/>
    <p:sldId id="370" r:id="rId55"/>
    <p:sldId id="371" r:id="rId56"/>
    <p:sldId id="373" r:id="rId57"/>
    <p:sldId id="372" r:id="rId58"/>
    <p:sldId id="374" r:id="rId59"/>
    <p:sldId id="376" r:id="rId60"/>
    <p:sldId id="377" r:id="rId61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63"/>
    </p:embeddedFont>
    <p:embeddedFont>
      <p:font typeface="Gotham Narrow Book" pitchFamily="50" charset="0"/>
      <p:regular r:id="rId64"/>
      <p:italic r:id="rId65"/>
    </p:embeddedFont>
    <p:embeddedFont>
      <p:font typeface="Gotham Narrow Black" pitchFamily="50" charset="0"/>
      <p:regular r:id="rId66"/>
      <p:italic r:id="rId67"/>
    </p:embeddedFont>
    <p:embeddedFont>
      <p:font typeface="Gotham Narrow Bold" pitchFamily="50" charset="0"/>
      <p:regular r:id="rId68"/>
      <p:italic r:id="rId69"/>
    </p:embeddedFont>
    <p:embeddedFont>
      <p:font typeface="Calibri" panose="020F0502020204030204" pitchFamily="34" charset="0"/>
      <p:regular r:id="rId70"/>
      <p:bold r:id="rId71"/>
      <p:italic r:id="rId72"/>
      <p:boldItalic r:id="rId7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65" d="100"/>
          <a:sy n="65" d="100"/>
        </p:scale>
        <p:origin x="98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i-FI"/>
              <a:t>POS-tagging accuracies</a:t>
            </a:r>
          </a:p>
        </c:rich>
      </c:tx>
      <c:layout>
        <c:manualLayout>
          <c:xMode val="edge"/>
          <c:yMode val="edge"/>
          <c:x val="0.40949300087489071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i-FI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Word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ar</c:v>
                </c:pt>
                <c:pt idx="1">
                  <c:v>bg</c:v>
                </c:pt>
                <c:pt idx="2">
                  <c:v>cs</c:v>
                </c:pt>
                <c:pt idx="3">
                  <c:v>da</c:v>
                </c:pt>
                <c:pt idx="4">
                  <c:v>de</c:v>
                </c:pt>
                <c:pt idx="5">
                  <c:v>en</c:v>
                </c:pt>
                <c:pt idx="6">
                  <c:v>es</c:v>
                </c:pt>
                <c:pt idx="7">
                  <c:v>eu</c:v>
                </c:pt>
                <c:pt idx="8">
                  <c:v>fa</c:v>
                </c:pt>
                <c:pt idx="9">
                  <c:v>fi</c:v>
                </c:pt>
                <c:pt idx="10">
                  <c:v>fr</c:v>
                </c:pt>
                <c:pt idx="11">
                  <c:v>he</c:v>
                </c:pt>
                <c:pt idx="12">
                  <c:v>hi</c:v>
                </c:pt>
                <c:pt idx="13">
                  <c:v>hr</c:v>
                </c:pt>
                <c:pt idx="14">
                  <c:v>id</c:v>
                </c:pt>
                <c:pt idx="15">
                  <c:v>it</c:v>
                </c:pt>
                <c:pt idx="16">
                  <c:v>nl</c:v>
                </c:pt>
                <c:pt idx="17">
                  <c:v>no</c:v>
                </c:pt>
                <c:pt idx="18">
                  <c:v>pl</c:v>
                </c:pt>
                <c:pt idx="19">
                  <c:v>pt</c:v>
                </c:pt>
                <c:pt idx="20">
                  <c:v>sl</c:v>
                </c:pt>
                <c:pt idx="21">
                  <c:v>sv</c:v>
                </c:pt>
              </c:strCache>
            </c:strRef>
          </c:cat>
          <c:val>
            <c:numRef>
              <c:f>Sheet1!$B$2:$B$23</c:f>
              <c:numCache>
                <c:formatCode>0.00</c:formatCode>
                <c:ptCount val="22"/>
                <c:pt idx="0">
                  <c:v>95.48</c:v>
                </c:pt>
                <c:pt idx="1">
                  <c:v>95.12</c:v>
                </c:pt>
                <c:pt idx="2">
                  <c:v>93.77</c:v>
                </c:pt>
                <c:pt idx="3">
                  <c:v>91.96</c:v>
                </c:pt>
                <c:pt idx="4">
                  <c:v>90.33</c:v>
                </c:pt>
                <c:pt idx="5">
                  <c:v>92.1</c:v>
                </c:pt>
                <c:pt idx="6">
                  <c:v>93.6</c:v>
                </c:pt>
                <c:pt idx="7">
                  <c:v>88</c:v>
                </c:pt>
                <c:pt idx="8">
                  <c:v>95.31</c:v>
                </c:pt>
                <c:pt idx="9">
                  <c:v>87.95</c:v>
                </c:pt>
                <c:pt idx="10">
                  <c:v>94.44</c:v>
                </c:pt>
                <c:pt idx="11">
                  <c:v>93.97</c:v>
                </c:pt>
                <c:pt idx="12">
                  <c:v>95.99</c:v>
                </c:pt>
                <c:pt idx="13">
                  <c:v>89.24</c:v>
                </c:pt>
                <c:pt idx="14">
                  <c:v>90.48</c:v>
                </c:pt>
                <c:pt idx="15">
                  <c:v>96.57</c:v>
                </c:pt>
                <c:pt idx="16">
                  <c:v>84.96</c:v>
                </c:pt>
                <c:pt idx="17">
                  <c:v>94.39</c:v>
                </c:pt>
                <c:pt idx="18">
                  <c:v>89.73</c:v>
                </c:pt>
                <c:pt idx="19">
                  <c:v>94.24</c:v>
                </c:pt>
                <c:pt idx="20">
                  <c:v>91.09</c:v>
                </c:pt>
                <c:pt idx="21">
                  <c:v>93.32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95-4334-8240-BB8B8FF222C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Character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ar</c:v>
                </c:pt>
                <c:pt idx="1">
                  <c:v>bg</c:v>
                </c:pt>
                <c:pt idx="2">
                  <c:v>cs</c:v>
                </c:pt>
                <c:pt idx="3">
                  <c:v>da</c:v>
                </c:pt>
                <c:pt idx="4">
                  <c:v>de</c:v>
                </c:pt>
                <c:pt idx="5">
                  <c:v>en</c:v>
                </c:pt>
                <c:pt idx="6">
                  <c:v>es</c:v>
                </c:pt>
                <c:pt idx="7">
                  <c:v>eu</c:v>
                </c:pt>
                <c:pt idx="8">
                  <c:v>fa</c:v>
                </c:pt>
                <c:pt idx="9">
                  <c:v>fi</c:v>
                </c:pt>
                <c:pt idx="10">
                  <c:v>fr</c:v>
                </c:pt>
                <c:pt idx="11">
                  <c:v>he</c:v>
                </c:pt>
                <c:pt idx="12">
                  <c:v>hi</c:v>
                </c:pt>
                <c:pt idx="13">
                  <c:v>hr</c:v>
                </c:pt>
                <c:pt idx="14">
                  <c:v>id</c:v>
                </c:pt>
                <c:pt idx="15">
                  <c:v>it</c:v>
                </c:pt>
                <c:pt idx="16">
                  <c:v>nl</c:v>
                </c:pt>
                <c:pt idx="17">
                  <c:v>no</c:v>
                </c:pt>
                <c:pt idx="18">
                  <c:v>pl</c:v>
                </c:pt>
                <c:pt idx="19">
                  <c:v>pt</c:v>
                </c:pt>
                <c:pt idx="20">
                  <c:v>sl</c:v>
                </c:pt>
                <c:pt idx="21">
                  <c:v>sv</c:v>
                </c:pt>
              </c:strCache>
            </c:strRef>
          </c:cat>
          <c:val>
            <c:numRef>
              <c:f>Sheet1!$C$2:$C$23</c:f>
              <c:numCache>
                <c:formatCode>0.00</c:formatCode>
                <c:ptCount val="22"/>
                <c:pt idx="0">
                  <c:v>98.68</c:v>
                </c:pt>
                <c:pt idx="1">
                  <c:v>97.89</c:v>
                </c:pt>
                <c:pt idx="2">
                  <c:v>96.38</c:v>
                </c:pt>
                <c:pt idx="3">
                  <c:v>95.12</c:v>
                </c:pt>
                <c:pt idx="4">
                  <c:v>90.02</c:v>
                </c:pt>
                <c:pt idx="5">
                  <c:v>91.62</c:v>
                </c:pt>
                <c:pt idx="6">
                  <c:v>93.06</c:v>
                </c:pt>
                <c:pt idx="7">
                  <c:v>92.48</c:v>
                </c:pt>
                <c:pt idx="8">
                  <c:v>95.82</c:v>
                </c:pt>
                <c:pt idx="9">
                  <c:v>90.25</c:v>
                </c:pt>
                <c:pt idx="10">
                  <c:v>94.39</c:v>
                </c:pt>
                <c:pt idx="11">
                  <c:v>93.74</c:v>
                </c:pt>
                <c:pt idx="12">
                  <c:v>93.4</c:v>
                </c:pt>
                <c:pt idx="13">
                  <c:v>95.32</c:v>
                </c:pt>
                <c:pt idx="14">
                  <c:v>91.37</c:v>
                </c:pt>
                <c:pt idx="15">
                  <c:v>95.62</c:v>
                </c:pt>
                <c:pt idx="16">
                  <c:v>89.11</c:v>
                </c:pt>
                <c:pt idx="17">
                  <c:v>95.87</c:v>
                </c:pt>
                <c:pt idx="18">
                  <c:v>95.8</c:v>
                </c:pt>
                <c:pt idx="19">
                  <c:v>95.96</c:v>
                </c:pt>
                <c:pt idx="20">
                  <c:v>96.87</c:v>
                </c:pt>
                <c:pt idx="21">
                  <c:v>95.57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695-4334-8240-BB8B8FF222C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Word+Character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ar</c:v>
                </c:pt>
                <c:pt idx="1">
                  <c:v>bg</c:v>
                </c:pt>
                <c:pt idx="2">
                  <c:v>cs</c:v>
                </c:pt>
                <c:pt idx="3">
                  <c:v>da</c:v>
                </c:pt>
                <c:pt idx="4">
                  <c:v>de</c:v>
                </c:pt>
                <c:pt idx="5">
                  <c:v>en</c:v>
                </c:pt>
                <c:pt idx="6">
                  <c:v>es</c:v>
                </c:pt>
                <c:pt idx="7">
                  <c:v>eu</c:v>
                </c:pt>
                <c:pt idx="8">
                  <c:v>fa</c:v>
                </c:pt>
                <c:pt idx="9">
                  <c:v>fi</c:v>
                </c:pt>
                <c:pt idx="10">
                  <c:v>fr</c:v>
                </c:pt>
                <c:pt idx="11">
                  <c:v>he</c:v>
                </c:pt>
                <c:pt idx="12">
                  <c:v>hi</c:v>
                </c:pt>
                <c:pt idx="13">
                  <c:v>hr</c:v>
                </c:pt>
                <c:pt idx="14">
                  <c:v>id</c:v>
                </c:pt>
                <c:pt idx="15">
                  <c:v>it</c:v>
                </c:pt>
                <c:pt idx="16">
                  <c:v>nl</c:v>
                </c:pt>
                <c:pt idx="17">
                  <c:v>no</c:v>
                </c:pt>
                <c:pt idx="18">
                  <c:v>pl</c:v>
                </c:pt>
                <c:pt idx="19">
                  <c:v>pt</c:v>
                </c:pt>
                <c:pt idx="20">
                  <c:v>sl</c:v>
                </c:pt>
                <c:pt idx="21">
                  <c:v>sv</c:v>
                </c:pt>
              </c:strCache>
            </c:strRef>
          </c:cat>
          <c:val>
            <c:numRef>
              <c:f>Sheet1!$D$2:$D$23</c:f>
              <c:numCache>
                <c:formatCode>0.00</c:formatCode>
                <c:ptCount val="22"/>
                <c:pt idx="0">
                  <c:v>98.91</c:v>
                </c:pt>
                <c:pt idx="1">
                  <c:v>98.02</c:v>
                </c:pt>
                <c:pt idx="2">
                  <c:v>97.8</c:v>
                </c:pt>
                <c:pt idx="3">
                  <c:v>96.19</c:v>
                </c:pt>
                <c:pt idx="4">
                  <c:v>92.64</c:v>
                </c:pt>
                <c:pt idx="5">
                  <c:v>94.46</c:v>
                </c:pt>
                <c:pt idx="6">
                  <c:v>95.12</c:v>
                </c:pt>
                <c:pt idx="7">
                  <c:v>94.7</c:v>
                </c:pt>
                <c:pt idx="8">
                  <c:v>97.19</c:v>
                </c:pt>
                <c:pt idx="9">
                  <c:v>94.85</c:v>
                </c:pt>
                <c:pt idx="10">
                  <c:v>95.8</c:v>
                </c:pt>
                <c:pt idx="11">
                  <c:v>95.79</c:v>
                </c:pt>
                <c:pt idx="12">
                  <c:v>96.23</c:v>
                </c:pt>
                <c:pt idx="13">
                  <c:v>94.76</c:v>
                </c:pt>
                <c:pt idx="14">
                  <c:v>93.11</c:v>
                </c:pt>
                <c:pt idx="15">
                  <c:v>97.59</c:v>
                </c:pt>
                <c:pt idx="16">
                  <c:v>93.32</c:v>
                </c:pt>
                <c:pt idx="17">
                  <c:v>97.57</c:v>
                </c:pt>
                <c:pt idx="18">
                  <c:v>96.41</c:v>
                </c:pt>
                <c:pt idx="19">
                  <c:v>97.53</c:v>
                </c:pt>
                <c:pt idx="20">
                  <c:v>97.55</c:v>
                </c:pt>
                <c:pt idx="21">
                  <c:v>96.36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695-4334-8240-BB8B8FF222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2542384"/>
        <c:axId val="312545336"/>
      </c:barChart>
      <c:catAx>
        <c:axId val="312542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i-FI"/>
          </a:p>
        </c:txPr>
        <c:crossAx val="312545336"/>
        <c:crosses val="autoZero"/>
        <c:auto val="1"/>
        <c:lblAlgn val="ctr"/>
        <c:lblOffset val="100"/>
        <c:noMultiLvlLbl val="0"/>
      </c:catAx>
      <c:valAx>
        <c:axId val="312545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i-FI"/>
          </a:p>
        </c:txPr>
        <c:crossAx val="312542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i-FI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i-FI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DF06CA-B2C0-4FC7-A694-757AEC889890}" type="datetimeFigureOut">
              <a:rPr lang="fi-FI" smtClean="0"/>
              <a:t>21.6.2018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66D25D-E252-40F2-8F6B-200F71CA264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03838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Gotham Narrow Bold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21.6.2018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81402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21.6.2018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72738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21.6.2018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77596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21.6.2018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89977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Gotham Narrow Bold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21.6.2018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097259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21.6.2018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59756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0">
                <a:latin typeface="Gotham Narrow Bold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0">
                <a:latin typeface="Gotham Narrow Bold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21.6.2018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16376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21.6.2018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81467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21.6.2018</a:t>
            </a:fld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91251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>
                <a:latin typeface="Gotham Narrow Bold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21.6.2018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94969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>
                <a:latin typeface="Gotham Narrow Bold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51D0-A64C-4B52-A23D-32C6FFB9014E}" type="datetimeFigureOut">
              <a:rPr lang="fi-FI" smtClean="0"/>
              <a:t>21.6.2018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0F5A-76FD-4CD2-B8F1-DC0A918E002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887327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otham Narrow Book" pitchFamily="50" charset="0"/>
              </a:defRPr>
            </a:lvl1pPr>
          </a:lstStyle>
          <a:p>
            <a:fld id="{D27D51D0-A64C-4B52-A23D-32C6FFB9014E}" type="datetimeFigureOut">
              <a:rPr lang="fi-FI" smtClean="0"/>
              <a:pPr/>
              <a:t>21.6.2018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otham Narrow Book" pitchFamily="50" charset="0"/>
              </a:defRPr>
            </a:lvl1pPr>
          </a:lstStyle>
          <a:p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otham Narrow Book" pitchFamily="50" charset="0"/>
              </a:defRPr>
            </a:lvl1pPr>
          </a:lstStyle>
          <a:p>
            <a:fld id="{C2960F5A-76FD-4CD2-B8F1-DC0A918E0029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117345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Gotham Narrow Black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otham Narrow Book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otham Narrow Book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tham Narrow Book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tham Narrow Book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tham Narrow Book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Language technology for low-resource languages</a:t>
            </a:r>
            <a:endParaRPr lang="fi-FI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Day 4/5</a:t>
            </a:r>
          </a:p>
          <a:p>
            <a:r>
              <a:rPr lang="en-US" smtClean="0"/>
              <a:t>LOT 2018, Groningen</a:t>
            </a:r>
          </a:p>
          <a:p>
            <a:r>
              <a:rPr lang="en-US" smtClean="0"/>
              <a:t>Yves Scherrer, University of Helsinki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198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442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Test data backtranslation for historical varieties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Historical Slovene text from 1750-1900</a:t>
            </a:r>
          </a:p>
          <a:p>
            <a:r>
              <a:rPr lang="en-US" smtClean="0"/>
              <a:t>How can we tag/lemmatize the historical data?</a:t>
            </a:r>
          </a:p>
          <a:p>
            <a:pPr lvl="1"/>
            <a:r>
              <a:rPr lang="en-US" smtClean="0"/>
              <a:t>Tagger and lemmatizer for modern Slovene are available</a:t>
            </a:r>
          </a:p>
          <a:p>
            <a:pPr lvl="1"/>
            <a:r>
              <a:rPr lang="en-US" smtClean="0"/>
              <a:t>Lemmatization = associate historical word form with modern lemmas</a:t>
            </a:r>
            <a:endParaRPr lang="fi-FI"/>
          </a:p>
        </p:txBody>
      </p:sp>
      <p:sp>
        <p:nvSpPr>
          <p:cNvPr id="4" name="TextBox 3"/>
          <p:cNvSpPr txBox="1"/>
          <p:nvPr/>
        </p:nvSpPr>
        <p:spPr>
          <a:xfrm>
            <a:off x="628650" y="5530632"/>
            <a:ext cx="7352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Y. Scherrer Y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&amp; </a:t>
            </a:r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T. Erjavec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(2016</a:t>
            </a:r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):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Modernising historical Slovene words.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Natural Language </a:t>
            </a:r>
            <a:r>
              <a:rPr lang="en-US" i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Engineering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22(6), 881-905</a:t>
            </a:r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fi-FI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59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Test data backtranslation for historical varieties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Original:</a:t>
            </a:r>
          </a:p>
          <a:p>
            <a:pPr lvl="1"/>
            <a:r>
              <a:rPr lang="en-US" smtClean="0"/>
              <a:t>Plain model transfer, apply modern models to historical data without modification</a:t>
            </a:r>
          </a:p>
          <a:p>
            <a:r>
              <a:rPr lang="en-US" smtClean="0"/>
              <a:t>Normalization:</a:t>
            </a:r>
          </a:p>
          <a:p>
            <a:pPr lvl="1"/>
            <a:r>
              <a:rPr lang="en-US" smtClean="0"/>
              <a:t>Apply some rules to transform historical spelling to modern spelling, then apply modern models</a:t>
            </a:r>
          </a:p>
          <a:p>
            <a:r>
              <a:rPr lang="en-US" smtClean="0"/>
              <a:t>Modernization:</a:t>
            </a:r>
          </a:p>
          <a:p>
            <a:pPr lvl="1"/>
            <a:r>
              <a:rPr lang="en-US" smtClean="0"/>
              <a:t>Learn character-level machine translation model on parallel data, then modernize all historical data, and apply modern models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0049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Test data backtranslation for historical varieties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Three sub-periods:</a:t>
            </a:r>
          </a:p>
          <a:p>
            <a:pPr lvl="1"/>
            <a:r>
              <a:rPr lang="en-US" smtClean="0"/>
              <a:t>1750-1800</a:t>
            </a:r>
          </a:p>
          <a:p>
            <a:pPr lvl="1"/>
            <a:r>
              <a:rPr lang="en-US" smtClean="0"/>
              <a:t>1800-1850 (pre spelling reform)</a:t>
            </a:r>
          </a:p>
          <a:p>
            <a:pPr lvl="1"/>
            <a:r>
              <a:rPr lang="en-US" smtClean="0"/>
              <a:t>1850-1900 (post spelling reform)</a:t>
            </a:r>
            <a:endParaRPr lang="fi-FI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35" y="3934306"/>
            <a:ext cx="7380530" cy="22426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540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Test data backtranslation for historical varieties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Three sub-periods:</a:t>
            </a:r>
          </a:p>
          <a:p>
            <a:pPr lvl="1"/>
            <a:r>
              <a:rPr lang="en-US" smtClean="0"/>
              <a:t>1750-1800</a:t>
            </a:r>
          </a:p>
          <a:p>
            <a:pPr lvl="1"/>
            <a:r>
              <a:rPr lang="en-US" smtClean="0"/>
              <a:t>1800-1850 (pre spelling reform)</a:t>
            </a:r>
          </a:p>
          <a:p>
            <a:pPr lvl="1"/>
            <a:r>
              <a:rPr lang="en-US" smtClean="0"/>
              <a:t>1850-1900 (post spelling reform)</a:t>
            </a:r>
            <a:endParaRPr lang="fi-FI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752428"/>
              </p:ext>
            </p:extLst>
          </p:nvPr>
        </p:nvGraphicFramePr>
        <p:xfrm>
          <a:off x="628650" y="4472709"/>
          <a:ext cx="788670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7787">
                  <a:extLst>
                    <a:ext uri="{9D8B030D-6E8A-4147-A177-3AD203B41FA5}">
                      <a16:colId xmlns:a16="http://schemas.microsoft.com/office/drawing/2014/main" val="4249765689"/>
                    </a:ext>
                  </a:extLst>
                </a:gridCol>
                <a:gridCol w="1019819">
                  <a:extLst>
                    <a:ext uri="{9D8B030D-6E8A-4147-A177-3AD203B41FA5}">
                      <a16:colId xmlns:a16="http://schemas.microsoft.com/office/drawing/2014/main" val="164503374"/>
                    </a:ext>
                  </a:extLst>
                </a:gridCol>
                <a:gridCol w="1019819">
                  <a:extLst>
                    <a:ext uri="{9D8B030D-6E8A-4147-A177-3AD203B41FA5}">
                      <a16:colId xmlns:a16="http://schemas.microsoft.com/office/drawing/2014/main" val="3429515650"/>
                    </a:ext>
                  </a:extLst>
                </a:gridCol>
                <a:gridCol w="1019819">
                  <a:extLst>
                    <a:ext uri="{9D8B030D-6E8A-4147-A177-3AD203B41FA5}">
                      <a16:colId xmlns:a16="http://schemas.microsoft.com/office/drawing/2014/main" val="1563042210"/>
                    </a:ext>
                  </a:extLst>
                </a:gridCol>
                <a:gridCol w="1019819">
                  <a:extLst>
                    <a:ext uri="{9D8B030D-6E8A-4147-A177-3AD203B41FA5}">
                      <a16:colId xmlns:a16="http://schemas.microsoft.com/office/drawing/2014/main" val="492715703"/>
                    </a:ext>
                  </a:extLst>
                </a:gridCol>
                <a:gridCol w="1019819">
                  <a:extLst>
                    <a:ext uri="{9D8B030D-6E8A-4147-A177-3AD203B41FA5}">
                      <a16:colId xmlns:a16="http://schemas.microsoft.com/office/drawing/2014/main" val="2863591687"/>
                    </a:ext>
                  </a:extLst>
                </a:gridCol>
                <a:gridCol w="1019819">
                  <a:extLst>
                    <a:ext uri="{9D8B030D-6E8A-4147-A177-3AD203B41FA5}">
                      <a16:colId xmlns:a16="http://schemas.microsoft.com/office/drawing/2014/main" val="1453643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i-FI" b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smtClean="0">
                          <a:latin typeface="+mj-lt"/>
                        </a:rPr>
                        <a:t>1750</a:t>
                      </a:r>
                      <a:endParaRPr lang="fi-FI" b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smtClean="0">
                          <a:latin typeface="+mj-lt"/>
                        </a:rPr>
                        <a:t>1800</a:t>
                      </a:r>
                      <a:endParaRPr lang="fi-FI" b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smtClean="0">
                          <a:latin typeface="+mj-lt"/>
                        </a:rPr>
                        <a:t>1850</a:t>
                      </a:r>
                      <a:endParaRPr lang="fi-FI" b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smtClean="0">
                          <a:latin typeface="+mj-lt"/>
                        </a:rPr>
                        <a:t>1750</a:t>
                      </a:r>
                      <a:endParaRPr lang="fi-FI" b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smtClean="0">
                          <a:latin typeface="+mj-lt"/>
                        </a:rPr>
                        <a:t>1800</a:t>
                      </a:r>
                      <a:endParaRPr lang="fi-FI" b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smtClean="0">
                          <a:latin typeface="+mj-lt"/>
                        </a:rPr>
                        <a:t>1850</a:t>
                      </a:r>
                      <a:endParaRPr lang="fi-FI" b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509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Original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>
                          <a:effectLst/>
                        </a:rPr>
                        <a:t>27.9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>
                          <a:effectLst/>
                        </a:rPr>
                        <a:t>53.0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>
                          <a:effectLst/>
                        </a:rPr>
                        <a:t>80.8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>
                          <a:effectLst/>
                        </a:rPr>
                        <a:t>7.7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>
                          <a:effectLst/>
                        </a:rPr>
                        <a:t>17.2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>
                          <a:effectLst/>
                        </a:rPr>
                        <a:t>80.4</a:t>
                      </a:r>
                      <a:endParaRPr lang="fi-FI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838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Normalized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>
                          <a:effectLst/>
                        </a:rPr>
                        <a:t>41.6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>
                          <a:effectLst/>
                        </a:rPr>
                        <a:t>72.3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>
                          <a:effectLst/>
                        </a:rPr>
                        <a:t>81.5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>
                          <a:effectLst/>
                        </a:rPr>
                        <a:t>22.7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>
                          <a:effectLst/>
                        </a:rPr>
                        <a:t>57.3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>
                          <a:effectLst/>
                        </a:rPr>
                        <a:t>82.1</a:t>
                      </a:r>
                      <a:endParaRPr lang="fi-FI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446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Modernized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>
                          <a:effectLst/>
                        </a:rPr>
                        <a:t>64.1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>
                          <a:effectLst/>
                        </a:rPr>
                        <a:t>77.0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>
                          <a:effectLst/>
                        </a:rPr>
                        <a:t>82.3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>
                          <a:effectLst/>
                        </a:rPr>
                        <a:t>57.4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>
                          <a:effectLst/>
                        </a:rPr>
                        <a:t>68.5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>
                          <a:effectLst/>
                        </a:rPr>
                        <a:t>84.3</a:t>
                      </a:r>
                      <a:endParaRPr lang="fi-FI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7666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380509" y="4001294"/>
            <a:ext cx="1003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Tagging</a:t>
            </a:r>
            <a:endParaRPr lang="fi-FI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74509" y="4001294"/>
            <a:ext cx="170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Lemmatization</a:t>
            </a:r>
            <a:endParaRPr lang="fi-FI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7541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756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Test data backtranslation</a:t>
            </a:r>
            <a:r>
              <a:rPr lang="fr-CH" dirty="0" smtClean="0"/>
              <a:t/>
            </a:r>
            <a:br>
              <a:rPr lang="fr-CH" dirty="0" smtClean="0"/>
            </a:br>
            <a:r>
              <a:rPr lang="fr-CH" dirty="0" err="1" smtClean="0"/>
              <a:t>Alsatian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16</a:t>
            </a:fld>
            <a:endParaRPr lang="fr-CH"/>
          </a:p>
        </p:txBody>
      </p:sp>
      <p:pic>
        <p:nvPicPr>
          <p:cNvPr id="2050" name="Picture 2" descr="https://upload.wikimedia.org/wikipedia/commons/9/97/Deutsch-Niederl%C3%A4ndischer_Sprachraum_%28nach_Werner_K%C3%B6nig%2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772816"/>
            <a:ext cx="6192688" cy="474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2699792" y="4797152"/>
            <a:ext cx="360040" cy="85180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7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Alsatian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err="1" smtClean="0"/>
              <a:t>German</a:t>
            </a:r>
            <a:r>
              <a:rPr lang="fr-CH" dirty="0" smtClean="0"/>
              <a:t> </a:t>
            </a:r>
            <a:r>
              <a:rPr lang="fr-CH" dirty="0" err="1" smtClean="0"/>
              <a:t>dialect</a:t>
            </a:r>
            <a:r>
              <a:rPr lang="fr-CH" dirty="0" smtClean="0"/>
              <a:t> (High </a:t>
            </a:r>
            <a:r>
              <a:rPr lang="fr-CH" err="1" smtClean="0"/>
              <a:t>German</a:t>
            </a:r>
            <a:r>
              <a:rPr lang="fr-CH" smtClean="0"/>
              <a:t> / Alemannic</a:t>
            </a:r>
            <a:r>
              <a:rPr lang="fr-CH" dirty="0" smtClean="0"/>
              <a:t>) </a:t>
            </a:r>
            <a:r>
              <a:rPr lang="fr-CH" dirty="0" err="1" smtClean="0"/>
              <a:t>spoken</a:t>
            </a:r>
            <a:r>
              <a:rPr lang="fr-CH" dirty="0" smtClean="0"/>
              <a:t> in France</a:t>
            </a:r>
          </a:p>
          <a:p>
            <a:r>
              <a:rPr lang="fr-CH" dirty="0" err="1" smtClean="0"/>
              <a:t>Several</a:t>
            </a:r>
            <a:r>
              <a:rPr lang="fr-CH" dirty="0" smtClean="0"/>
              <a:t> dialectal </a:t>
            </a:r>
            <a:r>
              <a:rPr lang="fr-CH" dirty="0" err="1" smtClean="0"/>
              <a:t>variants</a:t>
            </a:r>
            <a:r>
              <a:rPr lang="fr-CH" smtClean="0"/>
              <a:t>, no standardized </a:t>
            </a:r>
            <a:r>
              <a:rPr lang="fr-CH" dirty="0" err="1" smtClean="0"/>
              <a:t>spelling</a:t>
            </a:r>
            <a:endParaRPr lang="fr-CH" dirty="0" smtClean="0"/>
          </a:p>
          <a:p>
            <a:r>
              <a:rPr lang="fr-CH" dirty="0" err="1" smtClean="0"/>
              <a:t>Minority</a:t>
            </a:r>
            <a:r>
              <a:rPr lang="fr-CH" dirty="0" smtClean="0"/>
              <a:t> </a:t>
            </a:r>
            <a:r>
              <a:rPr lang="fr-CH" dirty="0" err="1" smtClean="0"/>
              <a:t>language</a:t>
            </a:r>
            <a:r>
              <a:rPr lang="fr-CH" dirty="0" smtClean="0"/>
              <a:t> (normative pressure </a:t>
            </a:r>
            <a:r>
              <a:rPr lang="fr-CH" dirty="0" err="1" smtClean="0"/>
              <a:t>from</a:t>
            </a:r>
            <a:r>
              <a:rPr lang="fr-CH" dirty="0" smtClean="0"/>
              <a:t> French), few </a:t>
            </a:r>
            <a:r>
              <a:rPr lang="fr-CH" dirty="0" err="1" smtClean="0"/>
              <a:t>available</a:t>
            </a:r>
            <a:r>
              <a:rPr lang="fr-CH" dirty="0" smtClean="0"/>
              <a:t> </a:t>
            </a:r>
            <a:r>
              <a:rPr lang="fr-CH" dirty="0" err="1" smtClean="0"/>
              <a:t>resources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17</a:t>
            </a:fld>
            <a:endParaRPr lang="fr-CH"/>
          </a:p>
        </p:txBody>
      </p:sp>
      <p:sp>
        <p:nvSpPr>
          <p:cNvPr id="9" name="TextBox 8"/>
          <p:cNvSpPr txBox="1"/>
          <p:nvPr/>
        </p:nvSpPr>
        <p:spPr>
          <a:xfrm>
            <a:off x="628650" y="5433021"/>
            <a:ext cx="7656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Delphine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Bernhard &amp; Anne-Laure Ligozat: Hassle-free POS-Tagging for the Alsatian Dialects. In Marcos Zampieri &amp; Sascha Diwersy: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Non-Standard Data Sources in Corpus Based-Research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, Shaker, 85-92, 2013, ZSM Studien</a:t>
            </a:r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fi-FI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1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Alsatian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18</a:t>
            </a:fld>
            <a:endParaRPr lang="fr-CH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49" y="4655286"/>
            <a:ext cx="5595376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085" y="2272875"/>
            <a:ext cx="3190875" cy="1800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249870" y="2272875"/>
            <a:ext cx="30560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000" dirty="0" err="1" smtClean="0"/>
              <a:t>Ich</a:t>
            </a:r>
            <a:r>
              <a:rPr lang="fr-CH" sz="2000" dirty="0" smtClean="0"/>
              <a:t> </a:t>
            </a:r>
            <a:r>
              <a:rPr lang="fr-CH" sz="2000" dirty="0" err="1" smtClean="0"/>
              <a:t>habe</a:t>
            </a:r>
            <a:r>
              <a:rPr lang="fr-CH" sz="2000" dirty="0" smtClean="0"/>
              <a:t> </a:t>
            </a:r>
            <a:r>
              <a:rPr lang="fr-CH" sz="2000" dirty="0" err="1" smtClean="0"/>
              <a:t>nicht</a:t>
            </a:r>
            <a:r>
              <a:rPr lang="fr-CH" sz="2000" dirty="0" smtClean="0"/>
              <a:t> </a:t>
            </a:r>
            <a:r>
              <a:rPr lang="fr-CH" sz="2000" dirty="0" err="1" smtClean="0"/>
              <a:t>genug</a:t>
            </a:r>
            <a:r>
              <a:rPr lang="fr-CH" sz="2000" dirty="0" smtClean="0"/>
              <a:t> </a:t>
            </a:r>
            <a:r>
              <a:rPr lang="fr-CH" sz="2000" dirty="0" err="1" smtClean="0"/>
              <a:t>Geld</a:t>
            </a:r>
            <a:r>
              <a:rPr lang="fr-CH" sz="2000" dirty="0" smtClean="0"/>
              <a:t>.</a:t>
            </a:r>
          </a:p>
          <a:p>
            <a:r>
              <a:rPr lang="fr-CH" sz="2000" i="1" dirty="0" smtClean="0"/>
              <a:t>I </a:t>
            </a:r>
            <a:r>
              <a:rPr lang="fr-CH" sz="2000" i="1" dirty="0" err="1" smtClean="0"/>
              <a:t>don’t</a:t>
            </a:r>
            <a:r>
              <a:rPr lang="fr-CH" sz="2000" i="1" dirty="0" smtClean="0"/>
              <a:t> have </a:t>
            </a:r>
            <a:r>
              <a:rPr lang="fr-CH" sz="2000" i="1" dirty="0" err="1" smtClean="0"/>
              <a:t>enough</a:t>
            </a:r>
            <a:r>
              <a:rPr lang="fr-CH" sz="2000" i="1" dirty="0" smtClean="0"/>
              <a:t> money.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32878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Tagging Alsatian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smtClean="0"/>
              <a:t>Plain model </a:t>
            </a:r>
            <a:r>
              <a:rPr lang="fr-CH" dirty="0" err="1" smtClean="0"/>
              <a:t>transfer</a:t>
            </a:r>
            <a:r>
              <a:rPr lang="fr-CH" dirty="0" smtClean="0"/>
              <a:t>:</a:t>
            </a:r>
          </a:p>
          <a:p>
            <a:pPr lvl="1"/>
            <a:r>
              <a:rPr lang="fr-CH" smtClean="0"/>
              <a:t>Apply Standard German tagger on Alsatian data</a:t>
            </a:r>
            <a:endParaRPr lang="fr-CH" dirty="0" smtClean="0"/>
          </a:p>
          <a:p>
            <a:r>
              <a:rPr lang="fr-CH" dirty="0" err="1" smtClean="0"/>
              <a:t>Example</a:t>
            </a:r>
            <a:r>
              <a:rPr lang="fr-CH" dirty="0" smtClean="0"/>
              <a:t>: </a:t>
            </a:r>
          </a:p>
          <a:p>
            <a:pPr lvl="1"/>
            <a:r>
              <a:rPr lang="fr-CH" dirty="0" err="1" smtClean="0"/>
              <a:t>Words</a:t>
            </a:r>
            <a:r>
              <a:rPr lang="fr-CH" dirty="0" smtClean="0"/>
              <a:t> in </a:t>
            </a:r>
            <a:r>
              <a:rPr lang="fr-CH" dirty="0" err="1" smtClean="0"/>
              <a:t>red</a:t>
            </a:r>
            <a:r>
              <a:rPr lang="fr-CH" dirty="0" smtClean="0"/>
              <a:t> are </a:t>
            </a:r>
            <a:r>
              <a:rPr lang="fr-CH" dirty="0" err="1" smtClean="0"/>
              <a:t>identical</a:t>
            </a:r>
            <a:r>
              <a:rPr lang="fr-CH" dirty="0" smtClean="0"/>
              <a:t> in </a:t>
            </a:r>
            <a:r>
              <a:rPr lang="fr-CH" smtClean="0"/>
              <a:t>Standard German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19</a:t>
            </a:fld>
            <a:endParaRPr lang="fr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918" y="3683850"/>
            <a:ext cx="6286852" cy="360040"/>
          </a:xfrm>
          <a:prstGeom prst="rect">
            <a:avLst/>
          </a:prstGeom>
          <a:ln w="3175" cmpd="sng">
            <a:solidFill>
              <a:schemeClr val="tx1"/>
            </a:solidFill>
          </a:ln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170469"/>
              </p:ext>
            </p:extLst>
          </p:nvPr>
        </p:nvGraphicFramePr>
        <p:xfrm>
          <a:off x="1281343" y="4502151"/>
          <a:ext cx="6096001" cy="18542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425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5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52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+mj-lt"/>
                        </a:rPr>
                        <a:t>Text</a:t>
                      </a:r>
                      <a:endParaRPr lang="en-US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latin typeface="+mj-lt"/>
                        </a:rPr>
                        <a:t>TreeTagger</a:t>
                      </a:r>
                      <a:endParaRPr lang="en-US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+mj-lt"/>
                        </a:rPr>
                        <a:t>Stanford Tagger</a:t>
                      </a:r>
                      <a:endParaRPr lang="en-US" b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Alsace [news]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56%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Duttlenheim</a:t>
                      </a:r>
                      <a:r>
                        <a:rPr lang="en-US" dirty="0" smtClean="0"/>
                        <a:t> [theater]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77%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Hoflieferant</a:t>
                      </a:r>
                      <a:r>
                        <a:rPr lang="en-US" dirty="0" smtClean="0"/>
                        <a:t> [theater]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67%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Wikipedia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53%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938446" y="3683850"/>
            <a:ext cx="1534324" cy="36004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9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transfer and</a:t>
            </a:r>
            <a:br>
              <a:rPr lang="en-US" smtClean="0"/>
            </a:br>
            <a:r>
              <a:rPr lang="en-US" smtClean="0"/>
              <a:t>model transfer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How do the different methods handle the following characteristics?</a:t>
            </a:r>
          </a:p>
          <a:p>
            <a:pPr lvl="1"/>
            <a:r>
              <a:rPr lang="en-US" smtClean="0"/>
              <a:t>Word order differences between HRL and LRL</a:t>
            </a:r>
          </a:p>
          <a:p>
            <a:pPr lvl="1"/>
            <a:r>
              <a:rPr lang="en-US" smtClean="0"/>
              <a:t>Polysemy/homonymy in HRL/LRL</a:t>
            </a:r>
          </a:p>
          <a:p>
            <a:pPr lvl="1"/>
            <a:r>
              <a:rPr lang="en-US" smtClean="0"/>
              <a:t>False friends</a:t>
            </a:r>
          </a:p>
          <a:p>
            <a:pPr lvl="1"/>
            <a:r>
              <a:rPr lang="en-US" smtClean="0"/>
              <a:t>Grammatical categories not present in HRL/LRL</a:t>
            </a:r>
          </a:p>
        </p:txBody>
      </p:sp>
    </p:spTree>
    <p:extLst>
      <p:ext uri="{BB962C8B-B14F-4D97-AF65-F5344CB8AC3E}">
        <p14:creationId xmlns:p14="http://schemas.microsoft.com/office/powerpoint/2010/main" val="1132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Tagging Alsatian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Translate the </a:t>
            </a:r>
            <a:r>
              <a:rPr lang="en-US" dirty="0" smtClean="0">
                <a:solidFill>
                  <a:srgbClr val="00B050"/>
                </a:solidFill>
              </a:rPr>
              <a:t>107 most frequent Alsatian word forms</a:t>
            </a:r>
            <a:r>
              <a:rPr lang="en-US" dirty="0" smtClean="0"/>
              <a:t> to </a:t>
            </a:r>
            <a:r>
              <a:rPr lang="en-US" smtClean="0"/>
              <a:t>German: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20</a:t>
            </a:fld>
            <a:endParaRPr lang="fr-C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729447"/>
            <a:ext cx="6264696" cy="659442"/>
          </a:xfrm>
          <a:prstGeom prst="rect">
            <a:avLst/>
          </a:prstGeom>
          <a:ln w="3175" cmpd="sng"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2123728" y="3028849"/>
            <a:ext cx="792088" cy="360040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23928" y="3028849"/>
            <a:ext cx="1512168" cy="360040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064292"/>
              </p:ext>
            </p:extLst>
          </p:nvPr>
        </p:nvGraphicFramePr>
        <p:xfrm>
          <a:off x="1295636" y="4054758"/>
          <a:ext cx="6768752" cy="21234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692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21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+mj-lt"/>
                        </a:rPr>
                        <a:t>Text</a:t>
                      </a:r>
                      <a:endParaRPr lang="en-US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latin typeface="+mj-lt"/>
                        </a:rPr>
                        <a:t>TreeTagger</a:t>
                      </a:r>
                      <a:endParaRPr lang="en-US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+mj-lt"/>
                        </a:rPr>
                        <a:t>Stanford Tagger</a:t>
                      </a:r>
                      <a:endParaRPr lang="en-US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b="0" dirty="0" err="1" smtClean="0">
                          <a:latin typeface="+mj-lt"/>
                        </a:rPr>
                        <a:t>Translated</a:t>
                      </a:r>
                      <a:r>
                        <a:rPr lang="fr-CH" b="0" baseline="0" dirty="0" smtClean="0">
                          <a:latin typeface="+mj-lt"/>
                        </a:rPr>
                        <a:t> </a:t>
                      </a:r>
                      <a:r>
                        <a:rPr lang="fr-CH" b="0" baseline="0" dirty="0" err="1" smtClean="0">
                          <a:latin typeface="+mj-lt"/>
                        </a:rPr>
                        <a:t>tokens</a:t>
                      </a:r>
                      <a:endParaRPr lang="en-US" b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Alsace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79%  (+31%)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86%  (+30%)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 smtClean="0"/>
                        <a:t>32%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Duttlenheim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86%  (+19%)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88%  (+11%)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 smtClean="0"/>
                        <a:t>19%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Hoflieferant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78%  (+14%)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82%  (+15%)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 smtClean="0"/>
                        <a:t>17%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Wikipedia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83%  (+33%)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85%  (+32%)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 smtClean="0"/>
                        <a:t>36%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5629964" y="3026379"/>
            <a:ext cx="1534324" cy="36004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36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Tagging Alsatian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rmAutofit fontScale="92500"/>
          </a:bodyPr>
          <a:lstStyle/>
          <a:p>
            <a:r>
              <a:rPr lang="en-US" smtClean="0"/>
              <a:t>Plain </a:t>
            </a:r>
            <a:r>
              <a:rPr lang="en-US" dirty="0" smtClean="0"/>
              <a:t>model transfer is not enough</a:t>
            </a:r>
          </a:p>
          <a:p>
            <a:pPr lvl="1"/>
            <a:r>
              <a:rPr lang="en-US" dirty="0" smtClean="0"/>
              <a:t>Even when languages are closely related</a:t>
            </a:r>
          </a:p>
          <a:p>
            <a:pPr lvl="1"/>
            <a:r>
              <a:rPr lang="en-US" dirty="0" smtClean="0"/>
              <a:t>48%-77% accuracy for tagging</a:t>
            </a:r>
            <a:endParaRPr lang="en-US" dirty="0"/>
          </a:p>
          <a:p>
            <a:r>
              <a:rPr lang="en-US" dirty="0" smtClean="0"/>
              <a:t>Manual annotation (translation) of about 100 high-frequency words helps a lot:</a:t>
            </a:r>
          </a:p>
          <a:p>
            <a:pPr lvl="1"/>
            <a:r>
              <a:rPr lang="en-US" dirty="0" smtClean="0"/>
              <a:t>48</a:t>
            </a:r>
            <a:r>
              <a:rPr lang="en-US" dirty="0"/>
              <a:t>% → </a:t>
            </a:r>
            <a:r>
              <a:rPr lang="en-US" dirty="0" smtClean="0"/>
              <a:t>79%, 77% → 88% accuracy</a:t>
            </a:r>
          </a:p>
          <a:p>
            <a:pPr lvl="1"/>
            <a:r>
              <a:rPr lang="fr-CH" dirty="0" err="1" smtClean="0"/>
              <a:t>Recall</a:t>
            </a:r>
            <a:r>
              <a:rPr lang="fr-CH" dirty="0" smtClean="0"/>
              <a:t> </a:t>
            </a:r>
            <a:r>
              <a:rPr lang="fr-CH" err="1" smtClean="0"/>
              <a:t>unrelated</a:t>
            </a:r>
            <a:r>
              <a:rPr lang="fr-CH" smtClean="0"/>
              <a:t> languages:</a:t>
            </a:r>
            <a:br>
              <a:rPr lang="fr-CH" smtClean="0"/>
            </a:br>
            <a:r>
              <a:rPr lang="fr-CH" smtClean="0"/>
              <a:t>2h of annotation </a:t>
            </a:r>
            <a:r>
              <a:rPr lang="fr-CH" dirty="0" smtClean="0"/>
              <a:t>≈ </a:t>
            </a:r>
            <a:r>
              <a:rPr lang="fr-CH" smtClean="0"/>
              <a:t>1000 word/tag pairs</a:t>
            </a:r>
            <a:endParaRPr lang="en-US" dirty="0" smtClean="0"/>
          </a:p>
          <a:p>
            <a:pPr lvl="1"/>
            <a:r>
              <a:rPr lang="en-US" dirty="0" smtClean="0"/>
              <a:t>The most frequent words help most. Influence of additional words decreases with decreasing </a:t>
            </a:r>
            <a:r>
              <a:rPr lang="en-US" smtClean="0"/>
              <a:t>frequency.</a:t>
            </a:r>
          </a:p>
          <a:p>
            <a:pPr lvl="1"/>
            <a:r>
              <a:rPr lang="en-US"/>
              <a:t>Not only the translated word forms are tagged more correctly, also their surroundings</a:t>
            </a:r>
            <a:r>
              <a:rPr lang="en-US" smtClean="0"/>
              <a:t>.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21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7863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907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Tagging Swiss German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ArchiMob corpus:</a:t>
            </a:r>
          </a:p>
          <a:p>
            <a:pPr lvl="1"/>
            <a:r>
              <a:rPr lang="en-US" smtClean="0"/>
              <a:t>Transcribed video interviews in various Swiss German dialects</a:t>
            </a:r>
            <a:endParaRPr lang="fi-FI" smtClean="0"/>
          </a:p>
          <a:p>
            <a:pPr lvl="1"/>
            <a:r>
              <a:rPr lang="en-US" smtClean="0"/>
              <a:t>Goal: part-of-speech tagging</a:t>
            </a:r>
          </a:p>
          <a:p>
            <a:r>
              <a:rPr lang="en-US" smtClean="0"/>
              <a:t>Available training resources:</a:t>
            </a:r>
          </a:p>
          <a:p>
            <a:pPr lvl="1"/>
            <a:r>
              <a:rPr lang="en-US" smtClean="0"/>
              <a:t>TüBa-D/S: spontaneous dialogues, Standard German, 360k tokens</a:t>
            </a:r>
          </a:p>
          <a:p>
            <a:pPr lvl="1"/>
            <a:r>
              <a:rPr lang="en-US" smtClean="0"/>
              <a:t>NOAH: Swiss German news articles, not the same transcription guidelines, 73k tokens</a:t>
            </a:r>
          </a:p>
          <a:p>
            <a:r>
              <a:rPr lang="en-US" smtClean="0"/>
              <a:t>What is the best way to tag the ArchiMob data?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8650" y="5988733"/>
            <a:ext cx="7403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T. Samardzic et al.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(2016).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ArchiMob - A Corpus of Spoken Swiss German. </a:t>
            </a:r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Proceedings of LREC 2016.</a:t>
            </a:r>
            <a:endParaRPr lang="fi-FI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0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Tagging Swiss German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Normalization: learn a character-level machine translation on hand-normalized data</a:t>
            </a:r>
            <a:endParaRPr lang="fi-FI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35355"/>
          <a:stretch/>
        </p:blipFill>
        <p:spPr>
          <a:xfrm>
            <a:off x="2005012" y="3211221"/>
            <a:ext cx="5133975" cy="198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01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Tagging Swiss German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We don’t need to learn how to tag punctuation signs, as they don’t occur in the ArchiMob transcriptions...</a:t>
            </a:r>
            <a:endParaRPr lang="fi-FI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3211220"/>
            <a:ext cx="513397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4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Tagging Swiss German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This is a negative result for cross-lingual learning methods...</a:t>
            </a:r>
          </a:p>
          <a:p>
            <a:pPr lvl="1"/>
            <a:r>
              <a:rPr lang="en-US" smtClean="0"/>
              <a:t>Using test data backtranslation (=normalization) does not work better than a supervised model, even though the genre and transcription guidelines of the supervised model are different!</a:t>
            </a:r>
          </a:p>
        </p:txBody>
      </p:sp>
    </p:spTree>
    <p:extLst>
      <p:ext uri="{BB962C8B-B14F-4D97-AF65-F5344CB8AC3E}">
        <p14:creationId xmlns:p14="http://schemas.microsoft.com/office/powerpoint/2010/main" val="356412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Tagging Swiss German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Further improvements:</a:t>
            </a:r>
          </a:p>
          <a:p>
            <a:pPr lvl="1"/>
            <a:r>
              <a:rPr lang="en-US" smtClean="0"/>
              <a:t>Annotate a document</a:t>
            </a:r>
          </a:p>
          <a:p>
            <a:pPr lvl="1"/>
            <a:r>
              <a:rPr lang="en-US" smtClean="0"/>
              <a:t>Hand-correct the annotations</a:t>
            </a:r>
          </a:p>
          <a:p>
            <a:pPr lvl="1"/>
            <a:r>
              <a:rPr lang="en-US" smtClean="0"/>
              <a:t>Add the corrected document to the training data</a:t>
            </a:r>
          </a:p>
          <a:p>
            <a:pPr lvl="1"/>
            <a:r>
              <a:rPr lang="en-US" smtClean="0"/>
              <a:t>Train a new tagger and repeat</a:t>
            </a:r>
            <a:endParaRPr lang="fi-FI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4213080"/>
            <a:ext cx="485775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07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Normalizing Swiss German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Normalization may not be useful for tagging, but can we use it for other purposes?</a:t>
            </a:r>
          </a:p>
          <a:p>
            <a:pPr lvl="1"/>
            <a:r>
              <a:rPr lang="en-US" smtClean="0"/>
              <a:t>Dialect-independent search</a:t>
            </a:r>
            <a:endParaRPr lang="fi-FI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148" y="3113549"/>
            <a:ext cx="4803703" cy="355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2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Normalizing Swiss German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Normalization may not be useful for tagging, but can we use it for other purposes?</a:t>
            </a:r>
          </a:p>
          <a:p>
            <a:pPr lvl="1"/>
            <a:r>
              <a:rPr lang="en-US" smtClean="0"/>
              <a:t>We can create a distinct normalization system for each document</a:t>
            </a:r>
          </a:p>
          <a:p>
            <a:pPr lvl="1"/>
            <a:r>
              <a:rPr lang="en-US" smtClean="0"/>
              <a:t>The normalization systems are character-level statistical machine translation systems, so transformations are stored in phrase tables</a:t>
            </a:r>
          </a:p>
          <a:p>
            <a:pPr lvl="1"/>
            <a:r>
              <a:rPr lang="en-US" smtClean="0"/>
              <a:t>Hypothesis: certain phrase pairs show regionally different frequency distributions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1056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Closely related languages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If the LRL is closely related to the HRL,</a:t>
            </a:r>
            <a:br>
              <a:rPr lang="en-US" smtClean="0"/>
            </a:br>
            <a:r>
              <a:rPr lang="en-US" smtClean="0"/>
              <a:t>how does this simplify...</a:t>
            </a:r>
          </a:p>
          <a:p>
            <a:pPr lvl="1"/>
            <a:r>
              <a:rPr lang="en-US" smtClean="0"/>
              <a:t>... the use of data transfer methods?</a:t>
            </a:r>
          </a:p>
          <a:p>
            <a:pPr lvl="1"/>
            <a:r>
              <a:rPr lang="en-US" smtClean="0"/>
              <a:t>... the use of model transfer methods?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0660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Normalizing Swiss German</a:t>
            </a:r>
            <a:endParaRPr lang="fi-FI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mtClean="0"/>
                  <a:t>From which dialectal transcriptions arises normalized </a:t>
                </a:r>
                <a:r>
                  <a:rPr lang="en-US" i="1" smtClean="0"/>
                  <a:t>ck</a:t>
                </a:r>
                <a:r>
                  <a:rPr lang="en-US" smtClean="0"/>
                  <a:t>?</a:t>
                </a:r>
              </a:p>
              <a:p>
                <a:r>
                  <a:rPr lang="en-US" smtClean="0"/>
                  <a:t>Look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(∗|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ck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mtClean="0"/>
                  <a:t> in phrase tables:</a:t>
                </a:r>
              </a:p>
              <a:p>
                <a:endParaRPr lang="en-US"/>
              </a:p>
              <a:p>
                <a:endParaRPr lang="en-US" smtClean="0"/>
              </a:p>
              <a:p>
                <a:endParaRPr lang="en-US"/>
              </a:p>
              <a:p>
                <a:endParaRPr lang="en-US" smtClean="0"/>
              </a:p>
              <a:p>
                <a:endParaRPr lang="en-US"/>
              </a:p>
              <a:p>
                <a:r>
                  <a:rPr lang="en-US" smtClean="0"/>
                  <a:t>Plot probabilities for one variant, e.g.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gg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ck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i-FI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3361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199197"/>
              </p:ext>
            </p:extLst>
          </p:nvPr>
        </p:nvGraphicFramePr>
        <p:xfrm>
          <a:off x="944135" y="3203497"/>
          <a:ext cx="6214947" cy="1890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1649">
                  <a:extLst>
                    <a:ext uri="{9D8B030D-6E8A-4147-A177-3AD203B41FA5}">
                      <a16:colId xmlns:a16="http://schemas.microsoft.com/office/drawing/2014/main" val="2519677022"/>
                    </a:ext>
                  </a:extLst>
                </a:gridCol>
                <a:gridCol w="2071649">
                  <a:extLst>
                    <a:ext uri="{9D8B030D-6E8A-4147-A177-3AD203B41FA5}">
                      <a16:colId xmlns:a16="http://schemas.microsoft.com/office/drawing/2014/main" val="3135430434"/>
                    </a:ext>
                  </a:extLst>
                </a:gridCol>
                <a:gridCol w="2071649">
                  <a:extLst>
                    <a:ext uri="{9D8B030D-6E8A-4147-A177-3AD203B41FA5}">
                      <a16:colId xmlns:a16="http://schemas.microsoft.com/office/drawing/2014/main" val="3628362607"/>
                    </a:ext>
                  </a:extLst>
                </a:gridCol>
              </a:tblGrid>
              <a:tr h="777488">
                <a:tc>
                  <a:txBody>
                    <a:bodyPr/>
                    <a:lstStyle/>
                    <a:p>
                      <a:r>
                        <a:rPr lang="en-US" b="0" smtClean="0">
                          <a:latin typeface="+mj-lt"/>
                        </a:rPr>
                        <a:t>Transcription</a:t>
                      </a:r>
                      <a:r>
                        <a:rPr lang="en-US" b="0" baseline="0" smtClean="0">
                          <a:latin typeface="+mj-lt"/>
                        </a:rPr>
                        <a:t> -&gt; Normalization</a:t>
                      </a:r>
                      <a:endParaRPr lang="fi-FI" b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smtClean="0">
                          <a:latin typeface="+mj-lt"/>
                        </a:rPr>
                        <a:t>Document 1</a:t>
                      </a:r>
                      <a:endParaRPr lang="fi-FI" b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smtClean="0">
                          <a:latin typeface="+mj-lt"/>
                        </a:rPr>
                        <a:t>Document 2</a:t>
                      </a:r>
                      <a:endParaRPr lang="fi-FI" b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310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k -&gt; ck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mtClean="0"/>
                        <a:t>37.0%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mtClean="0"/>
                        <a:t>95.2%</a:t>
                      </a:r>
                      <a:endParaRPr lang="fi-FI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325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gg -&gt; ck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mtClean="0"/>
                        <a:t>63.0%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mtClean="0"/>
                        <a:t>2.4%</a:t>
                      </a:r>
                      <a:endParaRPr lang="fi-FI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795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ch -&gt; ck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mtClean="0"/>
                        <a:t>0%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mtClean="0"/>
                        <a:t>2.4%</a:t>
                      </a:r>
                      <a:endParaRPr lang="fi-FI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2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826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Normalizing Swiss German</a:t>
            </a:r>
            <a:endParaRPr lang="fi-FI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30544"/>
            <a:ext cx="7956485" cy="377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4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Normalizing Swiss German</a:t>
            </a:r>
            <a:endParaRPr lang="fi-FI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418" y="1690689"/>
            <a:ext cx="7015163" cy="48056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35930" y="1862539"/>
            <a:ext cx="1579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Green areas:</a:t>
            </a:r>
          </a:p>
          <a:p>
            <a:r>
              <a:rPr lang="en-US" smtClean="0"/>
              <a:t>Use of /gg/ reported </a:t>
            </a:r>
            <a:r>
              <a:rPr lang="fi-FI" smtClean="0"/>
              <a:t>by a dialect atlas</a:t>
            </a: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24054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Normalizing Swiss German</a:t>
            </a:r>
            <a:endParaRPr lang="fi-FI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796" y="1699497"/>
            <a:ext cx="7066407" cy="480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7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Normalizing Swiss German</a:t>
            </a:r>
            <a:endParaRPr lang="fi-FI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227" y="1607565"/>
            <a:ext cx="7027545" cy="493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043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6"/>
            <a:ext cx="8072005" cy="1325563"/>
          </a:xfrm>
        </p:spPr>
        <p:txBody>
          <a:bodyPr/>
          <a:lstStyle/>
          <a:p>
            <a:r>
              <a:rPr lang="fr-CH" dirty="0" smtClean="0"/>
              <a:t>Multi-source </a:t>
            </a:r>
            <a:r>
              <a:rPr lang="fr-CH" dirty="0" err="1" smtClean="0"/>
              <a:t>tagging</a:t>
            </a:r>
            <a:r>
              <a:rPr lang="fr-CH" dirty="0" smtClean="0"/>
              <a:t> for </a:t>
            </a:r>
            <a:r>
              <a:rPr lang="fr-CH" dirty="0" err="1" smtClean="0"/>
              <a:t>Rusyn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36</a:t>
            </a:fld>
            <a:endParaRPr lang="fr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667" y="1561380"/>
            <a:ext cx="6797968" cy="506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7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016586" cy="1325563"/>
          </a:xfrm>
        </p:spPr>
        <p:txBody>
          <a:bodyPr/>
          <a:lstStyle/>
          <a:p>
            <a:r>
              <a:rPr lang="fr-CH" dirty="0" smtClean="0"/>
              <a:t>Multi-source </a:t>
            </a:r>
            <a:r>
              <a:rPr lang="fr-CH" dirty="0" err="1" smtClean="0"/>
              <a:t>tagging</a:t>
            </a:r>
            <a:r>
              <a:rPr lang="fr-CH" dirty="0" smtClean="0"/>
              <a:t> for </a:t>
            </a:r>
            <a:r>
              <a:rPr lang="fr-CH" dirty="0" err="1" smtClean="0"/>
              <a:t>Rusyn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 dirty="0" err="1" smtClean="0"/>
              <a:t>Rusyn</a:t>
            </a:r>
            <a:r>
              <a:rPr lang="fr-CH" dirty="0" smtClean="0"/>
              <a:t>: </a:t>
            </a:r>
            <a:r>
              <a:rPr lang="fr-CH" dirty="0" err="1" smtClean="0"/>
              <a:t>Slavic</a:t>
            </a:r>
            <a:r>
              <a:rPr lang="fr-CH" dirty="0" smtClean="0"/>
              <a:t> </a:t>
            </a:r>
            <a:r>
              <a:rPr lang="fr-CH" dirty="0" err="1" smtClean="0"/>
              <a:t>minority</a:t>
            </a:r>
            <a:r>
              <a:rPr lang="fr-CH" dirty="0" smtClean="0"/>
              <a:t> </a:t>
            </a:r>
            <a:r>
              <a:rPr lang="fr-CH" dirty="0" err="1" smtClean="0"/>
              <a:t>language</a:t>
            </a:r>
            <a:r>
              <a:rPr lang="fr-CH" dirty="0" smtClean="0"/>
              <a:t>, </a:t>
            </a:r>
            <a:r>
              <a:rPr lang="fr-CH" dirty="0" err="1" smtClean="0"/>
              <a:t>several</a:t>
            </a:r>
            <a:r>
              <a:rPr lang="fr-CH" dirty="0" smtClean="0"/>
              <a:t> </a:t>
            </a:r>
            <a:r>
              <a:rPr lang="fr-CH" err="1" smtClean="0"/>
              <a:t>regional</a:t>
            </a:r>
            <a:r>
              <a:rPr lang="fr-CH" smtClean="0"/>
              <a:t> dialects</a:t>
            </a:r>
            <a:endParaRPr lang="fr-CH" dirty="0"/>
          </a:p>
          <a:p>
            <a:r>
              <a:rPr lang="fr-CH" dirty="0" smtClean="0"/>
              <a:t>Corpus of </a:t>
            </a:r>
            <a:r>
              <a:rPr lang="fr-CH" dirty="0" err="1" smtClean="0"/>
              <a:t>Spoken</a:t>
            </a:r>
            <a:r>
              <a:rPr lang="fr-CH" dirty="0" smtClean="0"/>
              <a:t> </a:t>
            </a:r>
            <a:r>
              <a:rPr lang="fr-CH" dirty="0" err="1" smtClean="0"/>
              <a:t>Rusyn</a:t>
            </a:r>
            <a:r>
              <a:rPr lang="fr-CH" dirty="0" smtClean="0"/>
              <a:t>:</a:t>
            </a:r>
          </a:p>
          <a:p>
            <a:pPr lvl="1"/>
            <a:r>
              <a:rPr lang="fr-CH" dirty="0" err="1" smtClean="0"/>
              <a:t>Transcribed</a:t>
            </a:r>
            <a:r>
              <a:rPr lang="fr-CH" dirty="0" smtClean="0"/>
              <a:t> speech </a:t>
            </a:r>
            <a:r>
              <a:rPr lang="fr-CH" dirty="0" err="1" smtClean="0"/>
              <a:t>from</a:t>
            </a:r>
            <a:r>
              <a:rPr lang="fr-CH" dirty="0" smtClean="0"/>
              <a:t> </a:t>
            </a:r>
            <a:r>
              <a:rPr lang="fr-CH" dirty="0" err="1" smtClean="0"/>
              <a:t>different</a:t>
            </a:r>
            <a:r>
              <a:rPr lang="fr-CH" dirty="0" smtClean="0"/>
              <a:t> areas</a:t>
            </a:r>
          </a:p>
          <a:p>
            <a:pPr lvl="1"/>
            <a:r>
              <a:rPr lang="fr-CH" dirty="0" err="1" smtClean="0"/>
              <a:t>Written</a:t>
            </a:r>
            <a:r>
              <a:rPr lang="fr-CH" dirty="0" smtClean="0"/>
              <a:t> in </a:t>
            </a:r>
            <a:r>
              <a:rPr lang="fr-CH" dirty="0" err="1" smtClean="0"/>
              <a:t>Cyrillic</a:t>
            </a:r>
            <a:r>
              <a:rPr lang="fr-CH" dirty="0" smtClean="0"/>
              <a:t> script</a:t>
            </a:r>
          </a:p>
          <a:p>
            <a:pPr lvl="1"/>
            <a:r>
              <a:rPr lang="fr-CH" dirty="0" smtClean="0"/>
              <a:t>To </a:t>
            </a:r>
            <a:r>
              <a:rPr lang="fr-CH" dirty="0" err="1" smtClean="0"/>
              <a:t>be</a:t>
            </a:r>
            <a:r>
              <a:rPr lang="fr-CH" dirty="0" smtClean="0"/>
              <a:t> </a:t>
            </a:r>
            <a:r>
              <a:rPr lang="fr-CH" dirty="0" err="1" smtClean="0"/>
              <a:t>annotated</a:t>
            </a:r>
            <a:r>
              <a:rPr lang="fr-CH" dirty="0" smtClean="0"/>
              <a:t>: </a:t>
            </a:r>
            <a:r>
              <a:rPr lang="fr-CH" err="1" smtClean="0"/>
              <a:t>morphosyntactic</a:t>
            </a:r>
            <a:r>
              <a:rPr lang="fr-CH" smtClean="0"/>
              <a:t> tagging</a:t>
            </a:r>
          </a:p>
          <a:p>
            <a:endParaRPr lang="fr-CH" dirty="0"/>
          </a:p>
          <a:p>
            <a:endParaRPr lang="fr-CH" dirty="0"/>
          </a:p>
          <a:p>
            <a:endParaRPr lang="en-US" sz="18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37</a:t>
            </a:fld>
            <a:endParaRPr lang="fr-CH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9450702"/>
              </p:ext>
            </p:extLst>
          </p:nvPr>
        </p:nvGraphicFramePr>
        <p:xfrm>
          <a:off x="628650" y="4420842"/>
          <a:ext cx="8107610" cy="13368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4677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61837">
                <a:tc>
                  <a:txBody>
                    <a:bodyPr/>
                    <a:lstStyle/>
                    <a:p>
                      <a:pPr algn="l" fontAlgn="b"/>
                      <a:r>
                        <a:rPr lang="az-Cyrl-AZ" sz="1200" u="none" strike="noStrike" dirty="0">
                          <a:effectLst/>
                        </a:rPr>
                        <a:t>но</a:t>
                      </a:r>
                      <a:endParaRPr lang="az-Cyrl-A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az-Cyrl-AZ" sz="1200" u="none" strike="noStrike" dirty="0">
                          <a:effectLst/>
                        </a:rPr>
                        <a:t>безівно</a:t>
                      </a:r>
                      <a:endParaRPr lang="az-Cyrl-A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az-Cyrl-AZ" sz="1200" u="none" strike="noStrike" dirty="0">
                          <a:effectLst/>
                        </a:rPr>
                        <a:t>як</a:t>
                      </a:r>
                      <a:endParaRPr lang="az-Cyrl-A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az-Cyrl-AZ" sz="1200" u="none" strike="noStrike" dirty="0">
                          <a:effectLst/>
                        </a:rPr>
                        <a:t>він</a:t>
                      </a:r>
                      <a:endParaRPr lang="az-Cyrl-A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az-Cyrl-AZ" sz="1200" u="none" strike="noStrike" dirty="0">
                          <a:effectLst/>
                        </a:rPr>
                        <a:t>дезь</a:t>
                      </a:r>
                      <a:endParaRPr lang="az-Cyrl-A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az-Cyrl-AZ" sz="1200" u="none" strike="noStrike" dirty="0">
                          <a:effectLst/>
                        </a:rPr>
                        <a:t>го</a:t>
                      </a:r>
                      <a:endParaRPr lang="az-Cyrl-A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az-Cyrl-AZ" sz="1200" u="none" strike="noStrike" dirty="0">
                          <a:effectLst/>
                        </a:rPr>
                        <a:t>убили</a:t>
                      </a:r>
                      <a:endParaRPr lang="az-Cyrl-A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az-Cyrl-AZ" sz="1200" u="none" strike="noStrike" dirty="0">
                          <a:effectLst/>
                        </a:rPr>
                        <a:t>у</a:t>
                      </a:r>
                      <a:endParaRPr lang="az-Cyrl-A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az-Cyrl-AZ" sz="1200" u="none" strike="noStrike" dirty="0">
                          <a:effectLst/>
                        </a:rPr>
                        <a:t>вовка</a:t>
                      </a:r>
                      <a:r>
                        <a:rPr lang="en-US" sz="1200" u="none" strike="noStrike" dirty="0">
                          <a:effectLst/>
                        </a:rPr>
                        <a:t>x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.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3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INTJ</a:t>
                      </a:r>
                      <a:endParaRPr lang="en-US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ADV</a:t>
                      </a:r>
                      <a:endParaRPr lang="en-US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PRON</a:t>
                      </a:r>
                      <a:endParaRPr lang="en-US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PRON</a:t>
                      </a:r>
                      <a:endParaRPr lang="en-US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PRON</a:t>
                      </a:r>
                      <a:endParaRPr lang="en-US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PRON</a:t>
                      </a:r>
                      <a:endParaRPr lang="en-US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VERB</a:t>
                      </a:r>
                      <a:endParaRPr lang="en-US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ADP</a:t>
                      </a:r>
                      <a:endParaRPr lang="en-US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NOUN</a:t>
                      </a:r>
                      <a:endParaRPr lang="en-US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PUNCT</a:t>
                      </a:r>
                      <a:endParaRPr lang="en-US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37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PronType=Int</a:t>
                      </a:r>
                      <a:endParaRPr lang="en-US" sz="12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Case=Nom</a:t>
                      </a:r>
                      <a:endParaRPr lang="en-US" sz="12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PronType</a:t>
                      </a:r>
                      <a:r>
                        <a:rPr lang="en-US" sz="1200" u="none" strike="noStrike" dirty="0">
                          <a:effectLst/>
                        </a:rPr>
                        <a:t>=</a:t>
                      </a:r>
                      <a:r>
                        <a:rPr lang="en-US" sz="1200" u="none" strike="noStrike" dirty="0" err="1">
                          <a:effectLst/>
                        </a:rPr>
                        <a:t>Int</a:t>
                      </a:r>
                      <a:endParaRPr lang="en-US" sz="12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Case=Acc</a:t>
                      </a:r>
                      <a:endParaRPr lang="en-US" sz="12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Mood=Ind</a:t>
                      </a:r>
                      <a:endParaRPr lang="en-US" sz="12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Case=Loc</a:t>
                      </a:r>
                      <a:endParaRPr lang="en-US" sz="12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37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Gender=Masc</a:t>
                      </a:r>
                      <a:endParaRPr lang="en-US" sz="12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Gender=Masc</a:t>
                      </a:r>
                      <a:endParaRPr lang="en-US" sz="12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Number=Plur</a:t>
                      </a:r>
                      <a:endParaRPr lang="en-US" sz="12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Gender=Masc</a:t>
                      </a:r>
                      <a:endParaRPr lang="en-US" sz="12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1837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Number=Sing</a:t>
                      </a:r>
                      <a:endParaRPr lang="en-US" sz="12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Number=Sing</a:t>
                      </a:r>
                      <a:endParaRPr lang="en-US" sz="12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Tense=Past</a:t>
                      </a:r>
                      <a:endParaRPr lang="en-US" sz="12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Number=Plur</a:t>
                      </a:r>
                      <a:endParaRPr lang="en-US" sz="12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837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Person=3</a:t>
                      </a:r>
                      <a:endParaRPr lang="en-US" sz="12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Person=3</a:t>
                      </a:r>
                      <a:endParaRPr lang="en-US" sz="12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1837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PronType</a:t>
                      </a:r>
                      <a:r>
                        <a:rPr lang="en-US" sz="1200" u="none" strike="noStrike" dirty="0">
                          <a:effectLst/>
                        </a:rPr>
                        <a:t>=</a:t>
                      </a:r>
                      <a:r>
                        <a:rPr lang="en-US" sz="1200" u="none" strike="noStrike" dirty="0" err="1">
                          <a:effectLst/>
                        </a:rPr>
                        <a:t>Prs</a:t>
                      </a:r>
                      <a:endParaRPr lang="en-US" sz="12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PronType</a:t>
                      </a:r>
                      <a:r>
                        <a:rPr lang="en-US" sz="1200" u="none" strike="noStrike" dirty="0">
                          <a:effectLst/>
                        </a:rPr>
                        <a:t>=</a:t>
                      </a:r>
                      <a:r>
                        <a:rPr lang="en-US" sz="1200" u="none" strike="noStrike" dirty="0" err="1">
                          <a:effectLst/>
                        </a:rPr>
                        <a:t>Prs</a:t>
                      </a:r>
                      <a:endParaRPr lang="en-US" sz="12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092" marR="8092" marT="8092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28651" y="5892582"/>
            <a:ext cx="7886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Yves Scherrer &amp; Achim Rabus (2017). </a:t>
            </a:r>
            <a:r>
              <a:rPr lang="en-U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Multi-source morphosyntactic tagging for Spoken Rusyn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. In Proceedings of </a:t>
            </a:r>
            <a:r>
              <a:rPr lang="en-US" sz="16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VarDial 2017.</a:t>
            </a:r>
            <a:endParaRPr 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44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38</a:t>
            </a:fld>
            <a:endParaRPr lang="fr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7935116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5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Results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39</a:t>
            </a:fld>
            <a:endParaRPr lang="fr-CH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628650" y="2697092"/>
            <a:ext cx="6745992" cy="4024384"/>
            <a:chOff x="35496" y="1781597"/>
            <a:chExt cx="5621660" cy="335365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496" y="1781597"/>
              <a:ext cx="4171950" cy="332422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2206" y="1839600"/>
              <a:ext cx="1504950" cy="3295650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966" y="274638"/>
            <a:ext cx="2952750" cy="31718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8650" y="1686059"/>
            <a:ext cx="47012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dirty="0" smtClean="0">
                <a:latin typeface="+mj-lt"/>
              </a:rPr>
              <a:t>MS: </a:t>
            </a:r>
            <a:r>
              <a:rPr lang="fr-CH" sz="2000" dirty="0" err="1" smtClean="0"/>
              <a:t>Concatenate</a:t>
            </a:r>
            <a:r>
              <a:rPr lang="fr-CH" sz="2000" dirty="0" smtClean="0"/>
              <a:t> training data </a:t>
            </a:r>
            <a:r>
              <a:rPr lang="fr-CH" sz="2000" dirty="0" err="1" smtClean="0"/>
              <a:t>from</a:t>
            </a:r>
            <a:r>
              <a:rPr lang="fr-CH" sz="2000" dirty="0" smtClean="0"/>
              <a:t> PL, SK, UK, RU</a:t>
            </a:r>
            <a:r>
              <a:rPr lang="fr-CH" sz="2000" smtClean="0"/>
              <a:t>, RU-STR, train single tagger</a:t>
            </a:r>
            <a:endParaRPr lang="fr-CH" sz="2000" dirty="0"/>
          </a:p>
          <a:p>
            <a:r>
              <a:rPr lang="fr-CH" sz="2000" dirty="0" smtClean="0">
                <a:latin typeface="+mj-lt"/>
              </a:rPr>
              <a:t>MS-B: </a:t>
            </a:r>
            <a:r>
              <a:rPr lang="fr-CH" sz="2000" dirty="0" err="1" smtClean="0"/>
              <a:t>with</a:t>
            </a:r>
            <a:r>
              <a:rPr lang="fr-CH" sz="2000" dirty="0" smtClean="0"/>
              <a:t> </a:t>
            </a:r>
            <a:r>
              <a:rPr lang="fr-CH" sz="2000" dirty="0" err="1" smtClean="0"/>
              <a:t>added</a:t>
            </a:r>
            <a:r>
              <a:rPr lang="fr-CH" sz="2000" dirty="0" smtClean="0"/>
              <a:t> </a:t>
            </a:r>
            <a:r>
              <a:rPr lang="fr-CH" sz="2000" dirty="0" err="1" smtClean="0"/>
              <a:t>word</a:t>
            </a:r>
            <a:r>
              <a:rPr lang="fr-CH" sz="2000" dirty="0" smtClean="0"/>
              <a:t> clusters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9311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Closely related languages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Data transfer is easier</a:t>
            </a:r>
          </a:p>
          <a:p>
            <a:pPr lvl="1"/>
            <a:r>
              <a:rPr lang="en-US" smtClean="0"/>
              <a:t>Parallel corpora for projection are “more parallel”</a:t>
            </a:r>
          </a:p>
          <a:p>
            <a:pPr lvl="1"/>
            <a:r>
              <a:rPr lang="en-US" smtClean="0"/>
              <a:t>Training data translation can be done word-by-word or character-by-character</a:t>
            </a:r>
          </a:p>
          <a:p>
            <a:r>
              <a:rPr lang="en-US" smtClean="0"/>
              <a:t>Model transfer works better</a:t>
            </a:r>
          </a:p>
          <a:p>
            <a:pPr lvl="1"/>
            <a:r>
              <a:rPr lang="en-US"/>
              <a:t>Larger number of identical words, so plain model transfer </a:t>
            </a:r>
            <a:r>
              <a:rPr lang="en-US" smtClean="0"/>
              <a:t>works</a:t>
            </a:r>
          </a:p>
          <a:p>
            <a:pPr lvl="1"/>
            <a:r>
              <a:rPr lang="en-US" smtClean="0"/>
              <a:t>Assumptions about constant word order are more realistic</a:t>
            </a:r>
          </a:p>
          <a:p>
            <a:pPr lvl="1"/>
            <a:r>
              <a:rPr lang="en-US" smtClean="0"/>
              <a:t>Cognate matching instead of bilingual lexicon induction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6462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064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mtClean="0"/>
              <a:t>Relexicalization with</a:t>
            </a:r>
            <a:br>
              <a:rPr lang="fr-CH" smtClean="0"/>
            </a:br>
            <a:r>
              <a:rPr lang="fr-CH" smtClean="0"/>
              <a:t>cognate matching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199" y="1812634"/>
            <a:ext cx="7959213" cy="4800600"/>
          </a:xfrm>
        </p:spPr>
        <p:txBody>
          <a:bodyPr>
            <a:normAutofit/>
          </a:bodyPr>
          <a:lstStyle/>
          <a:p>
            <a:r>
              <a:rPr lang="fr-CH" smtClean="0"/>
              <a:t>Goals:</a:t>
            </a:r>
          </a:p>
          <a:p>
            <a:pPr lvl="1"/>
            <a:r>
              <a:rPr lang="fr-CH" smtClean="0"/>
              <a:t>Don’t use any bilingual resources (dictionaries, parallel corpora)</a:t>
            </a:r>
          </a:p>
          <a:p>
            <a:pPr lvl="1"/>
            <a:r>
              <a:rPr lang="fr-CH" smtClean="0"/>
              <a:t>Don’t do any manual annotation work</a:t>
            </a:r>
          </a:p>
          <a:p>
            <a:pPr lvl="1"/>
            <a:r>
              <a:rPr lang="fr-CH" smtClean="0"/>
              <a:t>But restrict experiments to closely related languages</a:t>
            </a:r>
          </a:p>
          <a:p>
            <a:pPr lvl="1"/>
            <a:r>
              <a:rPr lang="fr-CH" smtClean="0"/>
              <a:t>Comparable raw text for all languages is available (Wikipedia)</a:t>
            </a:r>
            <a:endParaRPr lang="fr-CH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41</a:t>
            </a:fld>
            <a:endParaRPr lang="fr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986" y="4574546"/>
            <a:ext cx="6035628" cy="207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9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Cognate</a:t>
            </a:r>
            <a:r>
              <a:rPr lang="fr-CH" dirty="0" smtClean="0"/>
              <a:t> </a:t>
            </a:r>
            <a:r>
              <a:rPr lang="fr-CH" dirty="0" err="1" smtClean="0"/>
              <a:t>matching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CH" dirty="0" err="1" smtClean="0"/>
              <a:t>Approach</a:t>
            </a:r>
            <a:r>
              <a:rPr lang="fr-CH" dirty="0" smtClean="0"/>
              <a:t> 1 (BI-SIM):</a:t>
            </a:r>
          </a:p>
          <a:p>
            <a:pPr lvl="1"/>
            <a:r>
              <a:rPr lang="fr-CH"/>
              <a:t>F</a:t>
            </a:r>
            <a:r>
              <a:rPr lang="fr-CH" smtClean="0"/>
              <a:t>or </a:t>
            </a:r>
            <a:r>
              <a:rPr lang="fr-CH" dirty="0" err="1" smtClean="0"/>
              <a:t>each</a:t>
            </a:r>
            <a:r>
              <a:rPr lang="fr-CH" dirty="0" smtClean="0"/>
              <a:t> </a:t>
            </a:r>
            <a:r>
              <a:rPr lang="fr-CH" dirty="0" err="1" smtClean="0"/>
              <a:t>word</a:t>
            </a:r>
            <a:r>
              <a:rPr lang="fr-CH" dirty="0" smtClean="0"/>
              <a:t> of the HRL</a:t>
            </a:r>
            <a:r>
              <a:rPr lang="fr-CH" smtClean="0"/>
              <a:t>, find the </a:t>
            </a:r>
            <a:r>
              <a:rPr lang="fr-CH" dirty="0" err="1" smtClean="0"/>
              <a:t>most</a:t>
            </a:r>
            <a:r>
              <a:rPr lang="fr-CH" dirty="0" smtClean="0"/>
              <a:t> </a:t>
            </a:r>
            <a:r>
              <a:rPr lang="fr-CH" dirty="0" err="1" smtClean="0"/>
              <a:t>similar</a:t>
            </a:r>
            <a:r>
              <a:rPr lang="fr-CH" dirty="0" smtClean="0"/>
              <a:t> LRL </a:t>
            </a:r>
            <a:r>
              <a:rPr lang="fr-CH" dirty="0" err="1" smtClean="0"/>
              <a:t>word</a:t>
            </a:r>
            <a:r>
              <a:rPr lang="fr-CH" smtClean="0"/>
              <a:t>, then relexicalize the HRL tagger</a:t>
            </a:r>
            <a:endParaRPr lang="fr-CH" dirty="0" smtClean="0"/>
          </a:p>
          <a:p>
            <a:r>
              <a:rPr lang="fr-CH" dirty="0" err="1" smtClean="0"/>
              <a:t>Approach</a:t>
            </a:r>
            <a:r>
              <a:rPr lang="fr-CH" dirty="0" smtClean="0"/>
              <a:t> 2 (CSMT):</a:t>
            </a:r>
          </a:p>
          <a:p>
            <a:pPr lvl="1"/>
            <a:r>
              <a:rPr lang="fr-CH" dirty="0" smtClean="0"/>
              <a:t>Train a model of </a:t>
            </a:r>
            <a:r>
              <a:rPr lang="fr-CH" dirty="0" err="1" smtClean="0"/>
              <a:t>language</a:t>
            </a:r>
            <a:r>
              <a:rPr lang="fr-CH" dirty="0" smtClean="0"/>
              <a:t> </a:t>
            </a:r>
            <a:r>
              <a:rPr lang="fr-CH" dirty="0" err="1" smtClean="0"/>
              <a:t>relatedness</a:t>
            </a:r>
            <a:r>
              <a:rPr lang="fr-CH" dirty="0" smtClean="0"/>
              <a:t> </a:t>
            </a:r>
            <a:r>
              <a:rPr lang="fr-CH" dirty="0" err="1" smtClean="0"/>
              <a:t>with</a:t>
            </a:r>
            <a:r>
              <a:rPr lang="fr-CH" dirty="0" smtClean="0"/>
              <a:t> the </a:t>
            </a:r>
            <a:r>
              <a:rPr lang="fr-CH" dirty="0" err="1" smtClean="0"/>
              <a:t>word</a:t>
            </a:r>
            <a:r>
              <a:rPr lang="fr-CH" dirty="0" smtClean="0"/>
              <a:t> pairs </a:t>
            </a:r>
            <a:r>
              <a:rPr lang="fr-CH" dirty="0" err="1" smtClean="0"/>
              <a:t>from</a:t>
            </a:r>
            <a:r>
              <a:rPr lang="fr-CH" dirty="0" smtClean="0"/>
              <a:t> </a:t>
            </a:r>
            <a:r>
              <a:rPr lang="fr-CH" dirty="0" err="1" smtClean="0"/>
              <a:t>approach</a:t>
            </a:r>
            <a:r>
              <a:rPr lang="fr-CH" dirty="0" smtClean="0"/>
              <a:t> 1</a:t>
            </a:r>
          </a:p>
          <a:p>
            <a:pPr lvl="1"/>
            <a:r>
              <a:rPr lang="fr-CH" smtClean="0"/>
              <a:t>For each </a:t>
            </a:r>
            <a:r>
              <a:rPr lang="fr-CH" dirty="0" smtClean="0"/>
              <a:t>HRL </a:t>
            </a:r>
            <a:r>
              <a:rPr lang="fr-CH" dirty="0" err="1" smtClean="0"/>
              <a:t>word</a:t>
            </a:r>
            <a:r>
              <a:rPr lang="fr-CH" smtClean="0"/>
              <a:t>, find the </a:t>
            </a:r>
            <a:r>
              <a:rPr lang="fr-CH" dirty="0" err="1" smtClean="0"/>
              <a:t>most</a:t>
            </a:r>
            <a:r>
              <a:rPr lang="fr-CH" dirty="0" smtClean="0"/>
              <a:t> </a:t>
            </a:r>
            <a:r>
              <a:rPr lang="fr-CH" dirty="0" err="1" smtClean="0"/>
              <a:t>similar</a:t>
            </a:r>
            <a:r>
              <a:rPr lang="fr-CH" dirty="0" smtClean="0"/>
              <a:t> LRL </a:t>
            </a:r>
            <a:r>
              <a:rPr lang="fr-CH" dirty="0" err="1" smtClean="0"/>
              <a:t>word</a:t>
            </a:r>
            <a:r>
              <a:rPr lang="fr-CH" dirty="0" smtClean="0"/>
              <a:t> </a:t>
            </a:r>
            <a:r>
              <a:rPr lang="fr-CH" dirty="0" err="1" smtClean="0"/>
              <a:t>according</a:t>
            </a:r>
            <a:r>
              <a:rPr lang="fr-CH" dirty="0" smtClean="0"/>
              <a:t> to </a:t>
            </a:r>
            <a:r>
              <a:rPr lang="fr-CH" dirty="0" err="1" smtClean="0"/>
              <a:t>this</a:t>
            </a:r>
            <a:r>
              <a:rPr lang="fr-CH" dirty="0" smtClean="0"/>
              <a:t> model, </a:t>
            </a:r>
            <a:r>
              <a:rPr lang="fr-CH"/>
              <a:t>and </a:t>
            </a:r>
            <a:r>
              <a:rPr lang="fr-CH" smtClean="0"/>
              <a:t>relexicalize the HRL tagger</a:t>
            </a:r>
            <a:endParaRPr lang="fr-CH" dirty="0" smtClean="0"/>
          </a:p>
          <a:p>
            <a:r>
              <a:rPr lang="fr-CH" dirty="0" err="1" smtClean="0"/>
              <a:t>Approach</a:t>
            </a:r>
            <a:r>
              <a:rPr lang="fr-CH" dirty="0" smtClean="0"/>
              <a:t> 3 (</a:t>
            </a:r>
            <a:r>
              <a:rPr lang="fr-CH" dirty="0" err="1" smtClean="0"/>
              <a:t>Context</a:t>
            </a:r>
            <a:r>
              <a:rPr lang="fr-CH" dirty="0" smtClean="0"/>
              <a:t>):</a:t>
            </a:r>
          </a:p>
          <a:p>
            <a:pPr lvl="1"/>
            <a:r>
              <a:rPr lang="fr-CH" dirty="0" smtClean="0"/>
              <a:t>Train </a:t>
            </a:r>
            <a:r>
              <a:rPr lang="fr-CH" dirty="0" err="1" smtClean="0"/>
              <a:t>contextual</a:t>
            </a:r>
            <a:r>
              <a:rPr lang="fr-CH" dirty="0" smtClean="0"/>
              <a:t> </a:t>
            </a:r>
            <a:r>
              <a:rPr lang="fr-CH" dirty="0" err="1" smtClean="0"/>
              <a:t>similarity</a:t>
            </a:r>
            <a:r>
              <a:rPr lang="fr-CH" dirty="0" smtClean="0"/>
              <a:t> model </a:t>
            </a:r>
            <a:r>
              <a:rPr lang="fr-CH" dirty="0" err="1" smtClean="0"/>
              <a:t>using</a:t>
            </a:r>
            <a:r>
              <a:rPr lang="fr-CH" dirty="0" smtClean="0"/>
              <a:t> the </a:t>
            </a:r>
            <a:r>
              <a:rPr lang="fr-CH" dirty="0" err="1" smtClean="0"/>
              <a:t>word</a:t>
            </a:r>
            <a:r>
              <a:rPr lang="fr-CH" dirty="0" smtClean="0"/>
              <a:t> pairs </a:t>
            </a:r>
            <a:r>
              <a:rPr lang="fr-CH" dirty="0" err="1" smtClean="0"/>
              <a:t>from</a:t>
            </a:r>
            <a:r>
              <a:rPr lang="fr-CH" dirty="0" smtClean="0"/>
              <a:t> </a:t>
            </a:r>
            <a:r>
              <a:rPr lang="fr-CH" dirty="0" err="1" smtClean="0"/>
              <a:t>approach</a:t>
            </a:r>
            <a:r>
              <a:rPr lang="fr-CH" dirty="0" smtClean="0"/>
              <a:t> 2 as </a:t>
            </a:r>
            <a:r>
              <a:rPr lang="fr-CH" dirty="0" err="1" smtClean="0"/>
              <a:t>seed</a:t>
            </a:r>
            <a:r>
              <a:rPr lang="fr-CH" dirty="0" smtClean="0"/>
              <a:t> </a:t>
            </a:r>
            <a:r>
              <a:rPr lang="fr-CH" dirty="0" err="1" smtClean="0"/>
              <a:t>lexicon</a:t>
            </a:r>
            <a:endParaRPr lang="fr-CH" dirty="0" smtClean="0"/>
          </a:p>
          <a:p>
            <a:pPr lvl="1"/>
            <a:r>
              <a:rPr lang="fr-CH" dirty="0" err="1" smtClean="0"/>
              <a:t>Find</a:t>
            </a:r>
            <a:r>
              <a:rPr lang="fr-CH" dirty="0" smtClean="0"/>
              <a:t> </a:t>
            </a:r>
            <a:r>
              <a:rPr lang="fr-CH" dirty="0" err="1" smtClean="0"/>
              <a:t>additional</a:t>
            </a:r>
            <a:r>
              <a:rPr lang="fr-CH" dirty="0" smtClean="0"/>
              <a:t> </a:t>
            </a:r>
            <a:r>
              <a:rPr lang="fr-CH" dirty="0" err="1" smtClean="0"/>
              <a:t>word</a:t>
            </a:r>
            <a:r>
              <a:rPr lang="fr-CH" dirty="0" smtClean="0"/>
              <a:t> pairs </a:t>
            </a:r>
            <a:r>
              <a:rPr lang="fr-CH" dirty="0" err="1" smtClean="0"/>
              <a:t>with</a:t>
            </a:r>
            <a:r>
              <a:rPr lang="fr-CH" dirty="0" smtClean="0"/>
              <a:t> </a:t>
            </a:r>
            <a:r>
              <a:rPr lang="fr-CH" dirty="0" err="1" smtClean="0"/>
              <a:t>contextual</a:t>
            </a:r>
            <a:r>
              <a:rPr lang="fr-CH" dirty="0" smtClean="0"/>
              <a:t> </a:t>
            </a:r>
            <a:r>
              <a:rPr lang="fr-CH" dirty="0" err="1" smtClean="0"/>
              <a:t>similarity</a:t>
            </a:r>
            <a:r>
              <a:rPr lang="fr-CH" dirty="0" smtClean="0"/>
              <a:t> </a:t>
            </a:r>
            <a:r>
              <a:rPr lang="fr-CH" smtClean="0"/>
              <a:t>and relexicalize the HRL tagger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42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3812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Cognate</a:t>
            </a:r>
            <a:r>
              <a:rPr lang="fr-CH" dirty="0" smtClean="0"/>
              <a:t> </a:t>
            </a:r>
            <a:r>
              <a:rPr lang="fr-CH" dirty="0" err="1" smtClean="0"/>
              <a:t>matching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43</a:t>
            </a:fld>
            <a:endParaRPr lang="fr-CH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762000" y="1870441"/>
            <a:ext cx="7620000" cy="36226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2000" y="5707916"/>
            <a:ext cx="7236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. Scherrer &amp; B. Sagot (2014). </a:t>
            </a:r>
            <a:r>
              <a:rPr lang="en-U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A language-independent and fully unsupervised approach to lexicon induction and part-of-speech tagging for closely related languages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. In Proceedings of LREC</a:t>
            </a:r>
            <a:r>
              <a:rPr lang="en-US" sz="16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fi-FI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94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Examples</a:t>
            </a:r>
            <a:r>
              <a:rPr lang="fr-CH" dirty="0" smtClean="0"/>
              <a:t> (Dutch-</a:t>
            </a:r>
            <a:r>
              <a:rPr lang="fr-CH" dirty="0" err="1" smtClean="0"/>
              <a:t>German</a:t>
            </a:r>
            <a:r>
              <a:rPr lang="fr-CH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44</a:t>
            </a:fld>
            <a:endParaRPr lang="fr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51" y="2017896"/>
            <a:ext cx="7785199" cy="416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9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Cognate</a:t>
            </a:r>
            <a:r>
              <a:rPr lang="fr-CH" dirty="0" smtClean="0"/>
              <a:t> </a:t>
            </a:r>
            <a:r>
              <a:rPr lang="fr-CH" dirty="0" err="1" smtClean="0"/>
              <a:t>matching</a:t>
            </a:r>
            <a:r>
              <a:rPr lang="fr-CH" dirty="0" smtClean="0"/>
              <a:t> – </a:t>
            </a:r>
            <a:r>
              <a:rPr lang="fr-CH" dirty="0" err="1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45</a:t>
            </a:fld>
            <a:endParaRPr lang="fr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88" y="1571294"/>
            <a:ext cx="8388424" cy="51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Cognate</a:t>
            </a:r>
            <a:r>
              <a:rPr lang="fr-CH" dirty="0" smtClean="0"/>
              <a:t> </a:t>
            </a:r>
            <a:r>
              <a:rPr lang="fr-CH" dirty="0" err="1" smtClean="0"/>
              <a:t>matching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err="1" smtClean="0"/>
              <a:t>Monolingual</a:t>
            </a:r>
            <a:r>
              <a:rPr lang="fr-CH" dirty="0" smtClean="0"/>
              <a:t> </a:t>
            </a:r>
            <a:r>
              <a:rPr lang="fr-CH" dirty="0" err="1" smtClean="0"/>
              <a:t>datasets</a:t>
            </a:r>
            <a:endParaRPr lang="fr-CH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46</a:t>
            </a:fld>
            <a:endParaRPr lang="fr-CH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451119"/>
              </p:ext>
            </p:extLst>
          </p:nvPr>
        </p:nvGraphicFramePr>
        <p:xfrm>
          <a:off x="951245" y="2517934"/>
          <a:ext cx="6096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H" b="0" dirty="0" smtClean="0">
                          <a:latin typeface="+mj-lt"/>
                        </a:rPr>
                        <a:t>LRL</a:t>
                      </a:r>
                      <a:endParaRPr lang="en-US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b="0" dirty="0" err="1" smtClean="0">
                          <a:latin typeface="+mj-lt"/>
                        </a:rPr>
                        <a:t>Tokens</a:t>
                      </a:r>
                      <a:endParaRPr lang="en-US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b="0" dirty="0" smtClean="0">
                          <a:latin typeface="+mj-lt"/>
                        </a:rPr>
                        <a:t>HRL</a:t>
                      </a:r>
                      <a:endParaRPr lang="en-US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b="0" dirty="0" err="1" smtClean="0">
                          <a:latin typeface="+mj-lt"/>
                        </a:rPr>
                        <a:t>Tokens</a:t>
                      </a:r>
                      <a:endParaRPr lang="en-US" b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CH" dirty="0" smtClean="0"/>
                        <a:t>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CH" dirty="0" smtClean="0"/>
                        <a:t>140M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CH" dirty="0" smtClean="0"/>
                        <a:t>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CH" dirty="0" smtClean="0"/>
                        <a:t>432M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CH" dirty="0" smtClean="0"/>
                        <a:t>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CH" dirty="0" smtClean="0"/>
                        <a:t>5.4M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CH" dirty="0" smtClean="0"/>
                        <a:t>NL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CH" dirty="0" smtClean="0">
                          <a:solidFill>
                            <a:srgbClr val="C00000"/>
                          </a:solidFill>
                        </a:rPr>
                        <a:t>0.5M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CH" dirty="0" smtClean="0"/>
                        <a:t>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CH" dirty="0" smtClean="0"/>
                        <a:t>613M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CH" dirty="0" smtClean="0"/>
                        <a:t>PFL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CH" dirty="0" smtClean="0"/>
                        <a:t>0.3M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CH" dirty="0" smtClean="0"/>
                        <a:t>HSB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CH" dirty="0" smtClean="0"/>
                        <a:t>0.9M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CH" dirty="0" smtClean="0"/>
                        <a:t>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CH" dirty="0" smtClean="0"/>
                        <a:t>86M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CH" dirty="0" smtClean="0"/>
                        <a:t>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CH" dirty="0" smtClean="0"/>
                        <a:t>30M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CH" dirty="0" smtClean="0"/>
                        <a:t>PL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CH" dirty="0" smtClean="0"/>
                        <a:t>206M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125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Cognate</a:t>
            </a:r>
            <a:r>
              <a:rPr lang="fr-CH" dirty="0" smtClean="0"/>
              <a:t> </a:t>
            </a:r>
            <a:r>
              <a:rPr lang="fr-CH" dirty="0" err="1" smtClean="0"/>
              <a:t>matching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50" y="1690689"/>
            <a:ext cx="7715200" cy="4800600"/>
          </a:xfrm>
        </p:spPr>
        <p:txBody>
          <a:bodyPr>
            <a:normAutofit/>
          </a:bodyPr>
          <a:lstStyle/>
          <a:p>
            <a:r>
              <a:rPr lang="fr-CH" dirty="0" err="1" smtClean="0"/>
              <a:t>Cognate</a:t>
            </a:r>
            <a:r>
              <a:rPr lang="fr-CH" dirty="0" smtClean="0"/>
              <a:t> </a:t>
            </a:r>
            <a:r>
              <a:rPr lang="fr-CH" dirty="0" err="1" smtClean="0"/>
              <a:t>matching</a:t>
            </a:r>
            <a:r>
              <a:rPr lang="fr-CH" dirty="0" smtClean="0"/>
              <a:t> </a:t>
            </a:r>
            <a:r>
              <a:rPr lang="fr-CH" dirty="0" err="1" smtClean="0"/>
              <a:t>needs</a:t>
            </a:r>
            <a:r>
              <a:rPr lang="fr-CH" dirty="0" smtClean="0"/>
              <a:t> to </a:t>
            </a:r>
            <a:r>
              <a:rPr lang="fr-CH" dirty="0" err="1" smtClean="0"/>
              <a:t>be</a:t>
            </a:r>
            <a:endParaRPr lang="fr-CH" dirty="0"/>
          </a:p>
          <a:p>
            <a:pPr lvl="1"/>
            <a:r>
              <a:rPr lang="fr-CH" smtClean="0"/>
              <a:t>language-pair-dependent</a:t>
            </a:r>
            <a:r>
              <a:rPr lang="fr-CH"/>
              <a:t/>
            </a:r>
            <a:br>
              <a:rPr lang="fr-CH"/>
            </a:br>
            <a:r>
              <a:rPr lang="fr-CH" smtClean="0"/>
              <a:t>(approach </a:t>
            </a:r>
            <a:r>
              <a:rPr lang="fr-CH" dirty="0" smtClean="0"/>
              <a:t>2 vs </a:t>
            </a:r>
            <a:r>
              <a:rPr lang="fr-CH" dirty="0" err="1" smtClean="0"/>
              <a:t>approach</a:t>
            </a:r>
            <a:r>
              <a:rPr lang="fr-CH" dirty="0" smtClean="0"/>
              <a:t> 1)</a:t>
            </a:r>
          </a:p>
          <a:p>
            <a:pPr lvl="1"/>
            <a:r>
              <a:rPr lang="fr-CH" dirty="0" err="1" smtClean="0"/>
              <a:t>enhanced</a:t>
            </a:r>
            <a:r>
              <a:rPr lang="fr-CH" dirty="0" smtClean="0"/>
              <a:t> by </a:t>
            </a:r>
            <a:r>
              <a:rPr lang="fr-CH" err="1" smtClean="0"/>
              <a:t>semantic</a:t>
            </a:r>
            <a:r>
              <a:rPr lang="fr-CH" smtClean="0"/>
              <a:t> information</a:t>
            </a:r>
            <a:br>
              <a:rPr lang="fr-CH" smtClean="0"/>
            </a:br>
            <a:r>
              <a:rPr lang="fr-CH" smtClean="0"/>
              <a:t>(approach </a:t>
            </a:r>
            <a:r>
              <a:rPr lang="fr-CH" dirty="0" smtClean="0"/>
              <a:t>3 vs </a:t>
            </a:r>
            <a:r>
              <a:rPr lang="fr-CH" dirty="0" err="1" smtClean="0"/>
              <a:t>approach</a:t>
            </a:r>
            <a:r>
              <a:rPr lang="fr-CH" dirty="0" smtClean="0"/>
              <a:t> </a:t>
            </a:r>
            <a:r>
              <a:rPr lang="fr-CH" smtClean="0"/>
              <a:t>2)</a:t>
            </a:r>
            <a:endParaRPr lang="fr-CH" dirty="0" smtClean="0"/>
          </a:p>
          <a:p>
            <a:r>
              <a:rPr lang="fr-CH" dirty="0" err="1" smtClean="0"/>
              <a:t>Problems</a:t>
            </a:r>
            <a:r>
              <a:rPr lang="fr-CH" dirty="0" smtClean="0"/>
              <a:t>:</a:t>
            </a:r>
          </a:p>
          <a:p>
            <a:pPr lvl="1"/>
            <a:r>
              <a:rPr lang="fr-CH" err="1" smtClean="0"/>
              <a:t>Ambiguity</a:t>
            </a:r>
            <a:r>
              <a:rPr lang="fr-CH" smtClean="0"/>
              <a:t> handling:</a:t>
            </a:r>
            <a:br>
              <a:rPr lang="fr-CH" smtClean="0"/>
            </a:br>
            <a:r>
              <a:rPr lang="fr-CH" smtClean="0"/>
              <a:t>assumed 1-1 correspondence for relexicalization</a:t>
            </a:r>
            <a:endParaRPr lang="fr-CH" dirty="0"/>
          </a:p>
          <a:p>
            <a:pPr lvl="1"/>
            <a:r>
              <a:rPr lang="fr-CH" err="1" smtClean="0"/>
              <a:t>Tokenization</a:t>
            </a:r>
            <a:r>
              <a:rPr lang="fr-CH" smtClean="0"/>
              <a:t> differences:</a:t>
            </a:r>
            <a:br>
              <a:rPr lang="fr-CH" smtClean="0"/>
            </a:br>
            <a:r>
              <a:rPr lang="fr-CH" smtClean="0"/>
              <a:t>assumed 1-1 correspondence for relexicalization</a:t>
            </a:r>
            <a:endParaRPr lang="fr-CH" dirty="0" smtClean="0"/>
          </a:p>
          <a:p>
            <a:pPr lvl="1"/>
            <a:r>
              <a:rPr lang="fr-CH" dirty="0" err="1" smtClean="0"/>
              <a:t>Germanic</a:t>
            </a:r>
            <a:r>
              <a:rPr lang="fr-CH" dirty="0" smtClean="0"/>
              <a:t> </a:t>
            </a:r>
            <a:r>
              <a:rPr lang="fr-CH" dirty="0" err="1" smtClean="0"/>
              <a:t>languages</a:t>
            </a:r>
            <a:r>
              <a:rPr lang="fr-CH" dirty="0" smtClean="0"/>
              <a:t> </a:t>
            </a:r>
            <a:r>
              <a:rPr lang="fr-CH" err="1" smtClean="0"/>
              <a:t>perform</a:t>
            </a:r>
            <a:r>
              <a:rPr lang="fr-CH" smtClean="0"/>
              <a:t> poorly:</a:t>
            </a:r>
            <a:br>
              <a:rPr lang="fr-CH" smtClean="0"/>
            </a:br>
            <a:r>
              <a:rPr lang="fr-CH" smtClean="0"/>
              <a:t>compounds</a:t>
            </a:r>
            <a:r>
              <a:rPr lang="fr-CH" dirty="0" smtClean="0"/>
              <a:t>? </a:t>
            </a:r>
            <a:r>
              <a:rPr lang="fr-CH" dirty="0" err="1" smtClean="0"/>
              <a:t>spelling</a:t>
            </a:r>
            <a:r>
              <a:rPr lang="fr-CH" dirty="0" smtClean="0"/>
              <a:t>? data </a:t>
            </a:r>
            <a:r>
              <a:rPr lang="fr-CH" smtClean="0"/>
              <a:t>size?</a:t>
            </a:r>
            <a:endParaRPr lang="fr-CH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42FA-168E-4954-8197-86B18C7DB581}" type="slidenum">
              <a:rPr lang="fr-CH" smtClean="0"/>
              <a:t>47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5846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540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Neural network</a:t>
            </a:r>
            <a:br>
              <a:rPr lang="en-US" smtClean="0"/>
            </a:br>
            <a:r>
              <a:rPr lang="en-US" smtClean="0"/>
              <a:t>tagging and parsing</a:t>
            </a:r>
            <a:endParaRPr lang="fi-FI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722660"/>
              </a:xfrm>
            </p:spPr>
            <p:txBody>
              <a:bodyPr>
                <a:normAutofit/>
              </a:bodyPr>
              <a:lstStyle/>
              <a:p>
                <a:r>
                  <a:rPr lang="en-US" smtClean="0"/>
                  <a:t>Neural network models automatically perform some kind of delexicalization</a:t>
                </a:r>
              </a:p>
              <a:p>
                <a:r>
                  <a:rPr lang="en-US" smtClean="0"/>
                  <a:t>First layer:</a:t>
                </a:r>
              </a:p>
              <a:p>
                <a:pPr lvl="1"/>
                <a:r>
                  <a:rPr lang="en-US" smtClean="0"/>
                  <a:t>Lookup table</a:t>
                </a:r>
              </a:p>
              <a:p>
                <a:pPr lvl="1"/>
                <a:r>
                  <a:rPr lang="en-US" smtClean="0"/>
                  <a:t>Word form -&gt;</a:t>
                </a:r>
                <a:br>
                  <a:rPr lang="en-US" smtClean="0"/>
                </a:br>
                <a:r>
                  <a:rPr lang="en-US" smtClean="0"/>
                  <a:t>embedding vector</a:t>
                </a:r>
              </a:p>
              <a:p>
                <a:r>
                  <a:rPr lang="en-US" smtClean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fi-FI" smtClean="0"/>
                  <a:t>s are language-</a:t>
                </a:r>
                <a:br>
                  <a:rPr lang="fi-FI" smtClean="0"/>
                </a:br>
                <a:r>
                  <a:rPr lang="fi-FI" smtClean="0"/>
                  <a:t>independent</a:t>
                </a:r>
              </a:p>
              <a:p>
                <a:r>
                  <a:rPr lang="en-US" smtClean="0"/>
                  <a:t>Delexicalization:</a:t>
                </a:r>
              </a:p>
              <a:p>
                <a:pPr lvl="1"/>
                <a:r>
                  <a:rPr lang="en-US" smtClean="0"/>
                  <a:t>Replace lookup table</a:t>
                </a:r>
                <a:br>
                  <a:rPr lang="en-US" smtClean="0"/>
                </a:br>
                <a:r>
                  <a:rPr lang="en-US" smtClean="0"/>
                  <a:t>by bilingual embeddings</a:t>
                </a:r>
                <a:endParaRPr lang="fi-FI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722660"/>
              </a:xfrm>
              <a:blipFill>
                <a:blip r:embed="rId2"/>
                <a:stretch>
                  <a:fillRect l="-1391" t="-2194" b="-645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7223"/>
          <a:stretch/>
        </p:blipFill>
        <p:spPr>
          <a:xfrm>
            <a:off x="4572000" y="2755183"/>
            <a:ext cx="3800475" cy="323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8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Case studies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85007"/>
          </a:xfrm>
        </p:spPr>
        <p:txBody>
          <a:bodyPr>
            <a:normAutofit fontScale="92500" lnSpcReduction="10000"/>
          </a:bodyPr>
          <a:lstStyle/>
          <a:p>
            <a:r>
              <a:rPr lang="en-US" smtClean="0"/>
              <a:t>Training data translation</a:t>
            </a:r>
          </a:p>
          <a:p>
            <a:pPr lvl="1"/>
            <a:r>
              <a:rPr lang="en-US" smtClean="0"/>
              <a:t>Czech -&gt; Slovak</a:t>
            </a:r>
          </a:p>
          <a:p>
            <a:r>
              <a:rPr lang="en-US" smtClean="0"/>
              <a:t>Test data backtranslation</a:t>
            </a:r>
          </a:p>
          <a:p>
            <a:pPr lvl="1"/>
            <a:r>
              <a:rPr lang="en-US" smtClean="0"/>
              <a:t>Modern Slovene &lt;- historical Slovene</a:t>
            </a:r>
          </a:p>
          <a:p>
            <a:pPr lvl="1"/>
            <a:r>
              <a:rPr lang="en-US" smtClean="0"/>
              <a:t>Standard German &lt;- Alsatian</a:t>
            </a:r>
          </a:p>
          <a:p>
            <a:pPr lvl="1"/>
            <a:r>
              <a:rPr lang="en-US" smtClean="0"/>
              <a:t>Standard German &lt;- Swiss German</a:t>
            </a:r>
          </a:p>
          <a:p>
            <a:r>
              <a:rPr lang="en-US" smtClean="0"/>
              <a:t>Plain model transfer</a:t>
            </a:r>
          </a:p>
          <a:p>
            <a:pPr lvl="1"/>
            <a:r>
              <a:rPr lang="en-US" smtClean="0"/>
              <a:t>Slovak, Polish, Ukrainian, Russian -&gt; Rusyn</a:t>
            </a:r>
          </a:p>
          <a:p>
            <a:r>
              <a:rPr lang="en-US" smtClean="0"/>
              <a:t>Relexicalization</a:t>
            </a:r>
          </a:p>
          <a:p>
            <a:pPr lvl="1"/>
            <a:r>
              <a:rPr lang="en-US" smtClean="0"/>
              <a:t>Cognate matching, various language configurations</a:t>
            </a:r>
          </a:p>
          <a:p>
            <a:r>
              <a:rPr lang="en-US" smtClean="0"/>
              <a:t>Delexicalization with character embeddings</a:t>
            </a:r>
          </a:p>
          <a:p>
            <a:pPr lvl="1"/>
            <a:r>
              <a:rPr lang="en-US" smtClean="0"/>
              <a:t>Various language configurations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0816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type of word embeddings?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mtClean="0"/>
              <a:t>Standard word embeddings</a:t>
            </a:r>
          </a:p>
          <a:p>
            <a:pPr lvl="1"/>
            <a:r>
              <a:rPr lang="en-US" smtClean="0"/>
              <a:t>Each distinct word form is considered an atomic entity that gets its own embedding vector based on context</a:t>
            </a:r>
          </a:p>
          <a:p>
            <a:r>
              <a:rPr lang="en-US" smtClean="0"/>
              <a:t>Character-level word embeddings /</a:t>
            </a:r>
            <a:br>
              <a:rPr lang="en-US" smtClean="0"/>
            </a:br>
            <a:r>
              <a:rPr lang="en-US" smtClean="0"/>
              <a:t>“character embeddings”</a:t>
            </a:r>
          </a:p>
          <a:p>
            <a:pPr lvl="1"/>
            <a:r>
              <a:rPr lang="en-US" smtClean="0"/>
              <a:t>Each word form is split into its characters</a:t>
            </a:r>
          </a:p>
          <a:p>
            <a:pPr lvl="1"/>
            <a:r>
              <a:rPr lang="en-US" smtClean="0"/>
              <a:t>A recurrent or convolutional network is trained to predict the character sequence</a:t>
            </a:r>
          </a:p>
          <a:p>
            <a:pPr lvl="1"/>
            <a:r>
              <a:rPr lang="en-US" smtClean="0"/>
              <a:t>A summary of the character embeddings (e.g. pooling) is fed to the subsequent layers</a:t>
            </a:r>
          </a:p>
          <a:p>
            <a:pPr lvl="1"/>
            <a:r>
              <a:rPr lang="en-US" smtClean="0"/>
              <a:t>Such embeddings represent word-internal structure</a:t>
            </a:r>
          </a:p>
          <a:p>
            <a:pPr lvl="1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1342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type of word embeddings?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4909369" cy="4634168"/>
          </a:xfrm>
        </p:spPr>
        <p:txBody>
          <a:bodyPr>
            <a:normAutofit/>
          </a:bodyPr>
          <a:lstStyle/>
          <a:p>
            <a:r>
              <a:rPr lang="en-US" smtClean="0"/>
              <a:t>Common wisdom:</a:t>
            </a:r>
          </a:p>
          <a:p>
            <a:pPr lvl="1"/>
            <a:r>
              <a:rPr lang="en-US" smtClean="0"/>
              <a:t>Both types of embeddings are helpful because they encode different aspects of the data</a:t>
            </a:r>
          </a:p>
          <a:p>
            <a:pPr lvl="1"/>
            <a:r>
              <a:rPr lang="en-US" smtClean="0"/>
              <a:t>Concatenate both vectors</a:t>
            </a:r>
          </a:p>
          <a:p>
            <a:r>
              <a:rPr lang="en-US" smtClean="0"/>
              <a:t>What about cross-lingual transfer models?</a:t>
            </a:r>
          </a:p>
          <a:p>
            <a:pPr lvl="1"/>
            <a:r>
              <a:rPr lang="en-US" smtClean="0"/>
              <a:t>Cross-lingual word embeddings require large corpora (+ dictionaries)</a:t>
            </a:r>
          </a:p>
          <a:p>
            <a:pPr lvl="1"/>
            <a:r>
              <a:rPr lang="en-US" smtClean="0"/>
              <a:t>What about character embeddings?</a:t>
            </a:r>
          </a:p>
          <a:p>
            <a:endParaRPr lang="fi-FI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483" r="2593"/>
          <a:stretch/>
        </p:blipFill>
        <p:spPr>
          <a:xfrm>
            <a:off x="5538018" y="1690689"/>
            <a:ext cx="2977332" cy="476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0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Impact of different embedding types</a:t>
            </a:r>
            <a:endParaRPr lang="fi-FI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8654804"/>
              </p:ext>
            </p:extLst>
          </p:nvPr>
        </p:nvGraphicFramePr>
        <p:xfrm>
          <a:off x="628650" y="2057399"/>
          <a:ext cx="7886700" cy="39992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28650" y="6056670"/>
            <a:ext cx="8008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B. Plank, A. Søgaard, Y. Goldberg: </a:t>
            </a:r>
            <a:r>
              <a:rPr lang="en-U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Multilingual part-of-speech tagging with bidirectional long short-term memory models and auxiliary loss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. ACL 2016</a:t>
            </a:r>
            <a:r>
              <a:rPr lang="en-US" sz="16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fi-FI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5938684" y="707923"/>
            <a:ext cx="2698956" cy="1166121"/>
          </a:xfrm>
          <a:prstGeom prst="wedgeRectCallout">
            <a:avLst>
              <a:gd name="adj1" fmla="val 2926"/>
              <a:gd name="adj2" fmla="val 8653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For many languages, </a:t>
            </a:r>
            <a:r>
              <a:rPr lang="en-US" smtClean="0"/>
              <a:t>character embeddings are </a:t>
            </a:r>
            <a:r>
              <a:rPr lang="en-US" smtClean="0"/>
              <a:t>more </a:t>
            </a:r>
            <a:r>
              <a:rPr lang="en-US" smtClean="0"/>
              <a:t>helpful than word embeddings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8721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Cross-lingual tagging with character embeddings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Use related languages</a:t>
            </a:r>
          </a:p>
          <a:p>
            <a:r>
              <a:rPr lang="en-US" smtClean="0"/>
              <a:t>Adapt the HRL tagger to LRL by including a small number of annotated LRL sentences</a:t>
            </a:r>
            <a:endParaRPr lang="fi-FI"/>
          </a:p>
        </p:txBody>
      </p:sp>
      <p:sp>
        <p:nvSpPr>
          <p:cNvPr id="4" name="TextBox 3"/>
          <p:cNvSpPr txBox="1"/>
          <p:nvPr/>
        </p:nvSpPr>
        <p:spPr>
          <a:xfrm>
            <a:off x="628650" y="4827638"/>
            <a:ext cx="7066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 Cotterell &amp; G. Heigold (2017):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Cross-lingual Character-Level Neural Morphological Tagging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 Proceedings of EMNLP</a:t>
            </a:r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fi-FI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4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Cross-lingual tagging with character embeddings</a:t>
            </a:r>
            <a:endParaRPr lang="fi-FI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22" y="1776284"/>
            <a:ext cx="6154556" cy="494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53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Cross-lingual tagging with character embeddings</a:t>
            </a:r>
            <a:endParaRPr lang="fi-FI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Results for Romance languages</a:t>
            </a:r>
            <a:br>
              <a:rPr lang="en-US" smtClean="0"/>
            </a:br>
            <a:r>
              <a:rPr lang="en-US" smtClean="0"/>
              <a:t>(100 LRL training sentences):</a:t>
            </a:r>
            <a:endParaRPr lang="fi-FI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9768" r="42903" b="21569"/>
          <a:stretch/>
        </p:blipFill>
        <p:spPr>
          <a:xfrm>
            <a:off x="628650" y="2979174"/>
            <a:ext cx="7735707" cy="243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Cross-lingual tagging with character embeddings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Results for Slavic languages</a:t>
            </a:r>
            <a:br>
              <a:rPr lang="en-US" smtClean="0"/>
            </a:br>
            <a:r>
              <a:rPr lang="en-US" smtClean="0"/>
              <a:t>(100 LRL training sentences):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9456" r="43011" b="21463"/>
          <a:stretch/>
        </p:blipFill>
        <p:spPr>
          <a:xfrm>
            <a:off x="628650" y="3008670"/>
            <a:ext cx="7728675" cy="234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9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Cross-lingual tagging with character embeddings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Results for Northern Germanic languages:</a:t>
            </a:r>
          </a:p>
          <a:p>
            <a:endParaRPr lang="en-US"/>
          </a:p>
          <a:p>
            <a:endParaRPr lang="en-US"/>
          </a:p>
          <a:p>
            <a:endParaRPr lang="en-US" smtClean="0"/>
          </a:p>
          <a:p>
            <a:endParaRPr lang="en-US"/>
          </a:p>
          <a:p>
            <a:r>
              <a:rPr lang="en-US" smtClean="0"/>
              <a:t>Results for Uralic languages:</a:t>
            </a:r>
            <a:endParaRPr lang="fi-FI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3345" r="38970" b="28894"/>
          <a:stretch/>
        </p:blipFill>
        <p:spPr>
          <a:xfrm>
            <a:off x="1039761" y="2491888"/>
            <a:ext cx="4170435" cy="13225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3137" r="39270" b="28588"/>
          <a:stretch/>
        </p:blipFill>
        <p:spPr>
          <a:xfrm>
            <a:off x="1039761" y="5011180"/>
            <a:ext cx="4109910" cy="134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1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Cross-lingual tagging with character embeddings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No parallel data, no dictionary mappings required</a:t>
            </a:r>
          </a:p>
          <a:p>
            <a:r>
              <a:rPr lang="en-US" smtClean="0"/>
              <a:t>However, small amount of LRL training data required</a:t>
            </a:r>
          </a:p>
          <a:p>
            <a:r>
              <a:rPr lang="en-US" smtClean="0"/>
              <a:t>Results not impressive</a:t>
            </a:r>
          </a:p>
          <a:p>
            <a:r>
              <a:rPr lang="en-US" smtClean="0"/>
              <a:t>Some missing baselines:</a:t>
            </a:r>
          </a:p>
          <a:p>
            <a:pPr lvl="1"/>
            <a:r>
              <a:rPr lang="en-US" smtClean="0"/>
              <a:t>Train on only 100 LRL sentences, without HRL data</a:t>
            </a:r>
          </a:p>
          <a:p>
            <a:pPr lvl="1"/>
            <a:r>
              <a:rPr lang="en-US" smtClean="0"/>
              <a:t>Train only on HRL data without LRL sentences</a:t>
            </a:r>
          </a:p>
          <a:p>
            <a:r>
              <a:rPr lang="en-US" smtClean="0"/>
              <a:t>Cross-lingual character embedding mappings?</a:t>
            </a:r>
          </a:p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5506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Tomorrow...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7185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Treebank translation for closely related languages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VarDial 2017 shared task on cross-lingual parsing</a:t>
            </a:r>
          </a:p>
          <a:p>
            <a:pPr lvl="1"/>
            <a:r>
              <a:rPr lang="en-US" smtClean="0"/>
              <a:t>Take a Czech treebank</a:t>
            </a:r>
          </a:p>
          <a:p>
            <a:pPr lvl="1"/>
            <a:r>
              <a:rPr lang="en-US" smtClean="0"/>
              <a:t>Translate it to Slovak word by word</a:t>
            </a:r>
          </a:p>
          <a:p>
            <a:pPr lvl="2"/>
            <a:r>
              <a:rPr lang="en-US" smtClean="0"/>
              <a:t>No unaligned words, no dummy nodes to process</a:t>
            </a:r>
          </a:p>
          <a:p>
            <a:pPr lvl="2"/>
            <a:r>
              <a:rPr lang="en-US"/>
              <a:t>Borders between treebank translation and relexicalization are somewhat blurry</a:t>
            </a:r>
            <a:r>
              <a:rPr lang="en-US" smtClean="0"/>
              <a:t>...</a:t>
            </a:r>
          </a:p>
          <a:p>
            <a:pPr lvl="1"/>
            <a:r>
              <a:rPr lang="en-US" smtClean="0"/>
              <a:t>Train a parser on the “slovakified” data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036658"/>
              </p:ext>
            </p:extLst>
          </p:nvPr>
        </p:nvGraphicFramePr>
        <p:xfrm>
          <a:off x="969818" y="4602017"/>
          <a:ext cx="722283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2618">
                  <a:extLst>
                    <a:ext uri="{9D8B030D-6E8A-4147-A177-3AD203B41FA5}">
                      <a16:colId xmlns:a16="http://schemas.microsoft.com/office/drawing/2014/main" val="4165993960"/>
                    </a:ext>
                  </a:extLst>
                </a:gridCol>
                <a:gridCol w="1450110">
                  <a:extLst>
                    <a:ext uri="{9D8B030D-6E8A-4147-A177-3AD203B41FA5}">
                      <a16:colId xmlns:a16="http://schemas.microsoft.com/office/drawing/2014/main" val="3877438437"/>
                    </a:ext>
                  </a:extLst>
                </a:gridCol>
                <a:gridCol w="1450110">
                  <a:extLst>
                    <a:ext uri="{9D8B030D-6E8A-4147-A177-3AD203B41FA5}">
                      <a16:colId xmlns:a16="http://schemas.microsoft.com/office/drawing/2014/main" val="1352565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i-FI" b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smtClean="0">
                          <a:latin typeface="+mj-lt"/>
                        </a:rPr>
                        <a:t>LAS</a:t>
                      </a:r>
                      <a:endParaRPr lang="fi-FI" b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smtClean="0">
                          <a:latin typeface="+mj-lt"/>
                        </a:rPr>
                        <a:t>UAS</a:t>
                      </a:r>
                      <a:endParaRPr lang="fi-FI" b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312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Plain model transfer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/>
                        <a:t>53.72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/>
                        <a:t>65.70</a:t>
                      </a:r>
                      <a:endParaRPr lang="fi-FI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986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Treebank translation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/>
                        <a:t>64.05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/>
                        <a:t>73.16</a:t>
                      </a:r>
                      <a:endParaRPr lang="fi-FI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13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Supervised model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/>
                        <a:t>69.14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/>
                        <a:t>76.57</a:t>
                      </a:r>
                      <a:endParaRPr lang="fi-FI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110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66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Tomorrow...</a:t>
            </a:r>
            <a:endParaRPr lang="fi-FI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mtClean="0"/>
              <a:t>Multilingual models</a:t>
            </a:r>
          </a:p>
          <a:p>
            <a:r>
              <a:rPr lang="en-US" smtClean="0"/>
              <a:t>Multitask models</a:t>
            </a:r>
          </a:p>
          <a:p>
            <a:r>
              <a:rPr lang="en-US" smtClean="0"/>
              <a:t>Cross-lingual learning of machine translation</a:t>
            </a:r>
          </a:p>
          <a:p>
            <a:pPr lvl="1"/>
            <a:r>
              <a:rPr lang="en-US" smtClean="0"/>
              <a:t>Zero-shot learning</a:t>
            </a:r>
          </a:p>
          <a:p>
            <a:endParaRPr lang="en-US"/>
          </a:p>
          <a:p>
            <a:r>
              <a:rPr lang="en-US" smtClean="0"/>
              <a:t>Readings:</a:t>
            </a:r>
          </a:p>
          <a:p>
            <a:pPr lvl="1"/>
            <a:r>
              <a:rPr lang="fi-FI"/>
              <a:t>Melvin Johnson et al. (2017): Google's multilingual neural machine translation system - enabling zero-shot translation.</a:t>
            </a:r>
            <a:r>
              <a:rPr lang="fi-FI"/>
              <a:t> </a:t>
            </a:r>
            <a:r>
              <a:rPr lang="fi-FI" smtClean="0"/>
              <a:t>TACL.</a:t>
            </a:r>
          </a:p>
          <a:p>
            <a:pPr lvl="1"/>
            <a:r>
              <a:rPr lang="en-US"/>
              <a:t>Ryan Cotterell &amp; Georg Heigold (2017): Cross-lingual character-level neural morphological tagging. Proceedings of </a:t>
            </a:r>
            <a:r>
              <a:rPr lang="en-US"/>
              <a:t>EMNLP</a:t>
            </a:r>
            <a:r>
              <a:rPr lang="en-US" smtClean="0"/>
              <a:t>. </a:t>
            </a:r>
            <a:r>
              <a:rPr lang="en-US" smtClean="0">
                <a:solidFill>
                  <a:srgbClr val="0070C0"/>
                </a:solidFill>
              </a:rPr>
              <a:t>(Already presented in parts...)</a:t>
            </a:r>
            <a:endParaRPr lang="fi-FI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69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Treebank translation for closely related languages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Universal dependency annotations are not harmonized (enough) across languages</a:t>
            </a:r>
          </a:p>
          <a:p>
            <a:pPr lvl="1"/>
            <a:r>
              <a:rPr lang="en-US" smtClean="0"/>
              <a:t>The Czech treebank has a </a:t>
            </a:r>
            <a:r>
              <a:rPr lang="en-US" i="1" smtClean="0"/>
              <a:t>nummod:gov</a:t>
            </a:r>
            <a:r>
              <a:rPr lang="en-US" smtClean="0"/>
              <a:t> dependency relation, the Slovak dev data only has </a:t>
            </a:r>
            <a:r>
              <a:rPr lang="en-US" i="1" smtClean="0"/>
              <a:t>nummod</a:t>
            </a:r>
            <a:r>
              <a:rPr lang="en-US" smtClean="0"/>
              <a:t>.</a:t>
            </a:r>
          </a:p>
          <a:p>
            <a:pPr lvl="1"/>
            <a:r>
              <a:rPr lang="en-US" smtClean="0"/>
              <a:t>The Czech treebank distinguishes </a:t>
            </a:r>
            <a:r>
              <a:rPr lang="en-US" i="1" smtClean="0"/>
              <a:t>DET</a:t>
            </a:r>
            <a:r>
              <a:rPr lang="en-US" smtClean="0"/>
              <a:t> and </a:t>
            </a:r>
            <a:r>
              <a:rPr lang="en-US" i="1" smtClean="0"/>
              <a:t>PRON</a:t>
            </a:r>
            <a:r>
              <a:rPr lang="en-US" smtClean="0"/>
              <a:t>, the Slovak dev data does not.</a:t>
            </a:r>
          </a:p>
          <a:p>
            <a:r>
              <a:rPr lang="en-US" smtClean="0"/>
              <a:t>Also train a new Slovak POS tagger on translated data to provide the parser with consistent input features</a:t>
            </a:r>
          </a:p>
        </p:txBody>
      </p:sp>
    </p:spTree>
    <p:extLst>
      <p:ext uri="{BB962C8B-B14F-4D97-AF65-F5344CB8AC3E}">
        <p14:creationId xmlns:p14="http://schemas.microsoft.com/office/powerpoint/2010/main" val="236114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Treebank translation for closely related languages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  <a:p>
            <a:r>
              <a:rPr lang="en-US" smtClean="0"/>
              <a:t>Results:</a:t>
            </a:r>
            <a:endParaRPr lang="fi-FI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370764"/>
              </p:ext>
            </p:extLst>
          </p:nvPr>
        </p:nvGraphicFramePr>
        <p:xfrm>
          <a:off x="960581" y="2939574"/>
          <a:ext cx="7222838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5746">
                  <a:extLst>
                    <a:ext uri="{9D8B030D-6E8A-4147-A177-3AD203B41FA5}">
                      <a16:colId xmlns:a16="http://schemas.microsoft.com/office/drawing/2014/main" val="4165993960"/>
                    </a:ext>
                  </a:extLst>
                </a:gridCol>
                <a:gridCol w="1408546">
                  <a:extLst>
                    <a:ext uri="{9D8B030D-6E8A-4147-A177-3AD203B41FA5}">
                      <a16:colId xmlns:a16="http://schemas.microsoft.com/office/drawing/2014/main" val="3877438437"/>
                    </a:ext>
                  </a:extLst>
                </a:gridCol>
                <a:gridCol w="1408546">
                  <a:extLst>
                    <a:ext uri="{9D8B030D-6E8A-4147-A177-3AD203B41FA5}">
                      <a16:colId xmlns:a16="http://schemas.microsoft.com/office/drawing/2014/main" val="1352565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i-FI" b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smtClean="0">
                          <a:latin typeface="+mj-lt"/>
                        </a:rPr>
                        <a:t>LAS</a:t>
                      </a:r>
                      <a:endParaRPr lang="fi-FI" b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smtClean="0">
                          <a:latin typeface="+mj-lt"/>
                        </a:rPr>
                        <a:t>UAS</a:t>
                      </a:r>
                      <a:endParaRPr lang="fi-FI" b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312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Plain model transfer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/>
                        <a:t>53.72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/>
                        <a:t>65.70</a:t>
                      </a:r>
                      <a:endParaRPr lang="fi-FI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986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Treebank translation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/>
                        <a:t>64.05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/>
                        <a:t>73.16</a:t>
                      </a:r>
                      <a:endParaRPr lang="fi-FI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13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Treebank translation with</a:t>
                      </a:r>
                      <a:r>
                        <a:rPr lang="en-US" baseline="0" smtClean="0"/>
                        <a:t> harmonization and cross-tagging (+ other improvements)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/>
                        <a:t>78.12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/>
                        <a:t>84.92</a:t>
                      </a:r>
                      <a:endParaRPr lang="fi-FI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892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Supervised model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/>
                        <a:t>69.14</a:t>
                      </a:r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mtClean="0"/>
                        <a:t>76.57</a:t>
                      </a:r>
                      <a:endParaRPr lang="fi-FI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110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52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Treebank translation for closely related languages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Using a cross-lingual transfer method yields better results than a supervised model!</a:t>
            </a:r>
          </a:p>
          <a:p>
            <a:pPr lvl="1"/>
            <a:r>
              <a:rPr lang="en-US" smtClean="0"/>
              <a:t>Czech treebank:	68 000 sentences</a:t>
            </a:r>
          </a:p>
          <a:p>
            <a:pPr lvl="1"/>
            <a:r>
              <a:rPr lang="en-US" smtClean="0"/>
              <a:t>Slovak treebank:       &lt;	10 000 sentences</a:t>
            </a:r>
          </a:p>
          <a:p>
            <a:endParaRPr lang="en-US"/>
          </a:p>
          <a:p>
            <a:r>
              <a:rPr lang="en-US" smtClean="0"/>
              <a:t>Similar, although not as spectacular results for Croatian and Norwegian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8650" y="5234681"/>
            <a:ext cx="72228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M. Zampieri et al. (2017): </a:t>
            </a:r>
            <a:r>
              <a:rPr lang="en-US" i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Findings of the VarDial Evaluation Campaign 2017. </a:t>
            </a:r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Proceedings of VarDial 2017.</a:t>
            </a:r>
          </a:p>
          <a:p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Rudolf Rosa et al. (2017): </a:t>
            </a:r>
            <a:r>
              <a:rPr lang="en-US" i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Slavic Forest, Norwegian Wood</a:t>
            </a:r>
            <a:r>
              <a:rPr lang="en-US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Proceedings of VarDial 2017</a:t>
            </a:r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61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Gotham Narrow Bold"/>
        <a:ea typeface=""/>
        <a:cs typeface=""/>
      </a:majorFont>
      <a:minorFont>
        <a:latin typeface="Gotham Narrow Boo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9A1C0E3-CAA0-45EA-8DBD-52BDBCCF3122}" vid="{5E5410D3-9C94-4A78-810C-1DB39346EB2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template2</Template>
  <TotalTime>355</TotalTime>
  <Words>1869</Words>
  <Application>Microsoft Office PowerPoint</Application>
  <PresentationFormat>On-screen Show (4:3)</PresentationFormat>
  <Paragraphs>434</Paragraphs>
  <Slides>60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Arial</vt:lpstr>
      <vt:lpstr>Cambria Math</vt:lpstr>
      <vt:lpstr>Gotham Narrow Book</vt:lpstr>
      <vt:lpstr>Gotham Narrow Black</vt:lpstr>
      <vt:lpstr>Gotham Narrow Bold</vt:lpstr>
      <vt:lpstr>Calibri</vt:lpstr>
      <vt:lpstr>Office Theme</vt:lpstr>
      <vt:lpstr>Language technology for low-resource languages</vt:lpstr>
      <vt:lpstr>Data transfer and model transfer</vt:lpstr>
      <vt:lpstr>Closely related languages</vt:lpstr>
      <vt:lpstr>Closely related languages</vt:lpstr>
      <vt:lpstr>Case studies</vt:lpstr>
      <vt:lpstr>Treebank translation for closely related languages</vt:lpstr>
      <vt:lpstr>Treebank translation for closely related languages</vt:lpstr>
      <vt:lpstr>Treebank translation for closely related languages</vt:lpstr>
      <vt:lpstr>Treebank translation for closely related languages</vt:lpstr>
      <vt:lpstr>PowerPoint Presentation</vt:lpstr>
      <vt:lpstr>Test data backtranslation for historical varieties</vt:lpstr>
      <vt:lpstr>Test data backtranslation for historical varieties</vt:lpstr>
      <vt:lpstr>Test data backtranslation for historical varieties</vt:lpstr>
      <vt:lpstr>Test data backtranslation for historical varieties</vt:lpstr>
      <vt:lpstr>PowerPoint Presentation</vt:lpstr>
      <vt:lpstr>Test data backtranslation Alsatian</vt:lpstr>
      <vt:lpstr>Alsatian</vt:lpstr>
      <vt:lpstr>Alsatian</vt:lpstr>
      <vt:lpstr>Tagging Alsatian</vt:lpstr>
      <vt:lpstr>Tagging Alsatian</vt:lpstr>
      <vt:lpstr>Tagging Alsatian</vt:lpstr>
      <vt:lpstr>PowerPoint Presentation</vt:lpstr>
      <vt:lpstr>Tagging Swiss German</vt:lpstr>
      <vt:lpstr>Tagging Swiss German</vt:lpstr>
      <vt:lpstr>Tagging Swiss German</vt:lpstr>
      <vt:lpstr>Tagging Swiss German</vt:lpstr>
      <vt:lpstr>Tagging Swiss German</vt:lpstr>
      <vt:lpstr>Normalizing Swiss German</vt:lpstr>
      <vt:lpstr>Normalizing Swiss German</vt:lpstr>
      <vt:lpstr>Normalizing Swiss German</vt:lpstr>
      <vt:lpstr>Normalizing Swiss German</vt:lpstr>
      <vt:lpstr>Normalizing Swiss German</vt:lpstr>
      <vt:lpstr>Normalizing Swiss German</vt:lpstr>
      <vt:lpstr>Normalizing Swiss German</vt:lpstr>
      <vt:lpstr>PowerPoint Presentation</vt:lpstr>
      <vt:lpstr>Multi-source tagging for Rusyn</vt:lpstr>
      <vt:lpstr>Multi-source tagging for Rusyn</vt:lpstr>
      <vt:lpstr>Data</vt:lpstr>
      <vt:lpstr>Results</vt:lpstr>
      <vt:lpstr>PowerPoint Presentation</vt:lpstr>
      <vt:lpstr>Relexicalization with cognate matching</vt:lpstr>
      <vt:lpstr>Cognate matching</vt:lpstr>
      <vt:lpstr>Cognate matching</vt:lpstr>
      <vt:lpstr>Examples (Dutch-German)</vt:lpstr>
      <vt:lpstr>Cognate matching – Results</vt:lpstr>
      <vt:lpstr>Cognate matching</vt:lpstr>
      <vt:lpstr>Cognate matching</vt:lpstr>
      <vt:lpstr>PowerPoint Presentation</vt:lpstr>
      <vt:lpstr>Neural network tagging and parsing</vt:lpstr>
      <vt:lpstr>What type of word embeddings?</vt:lpstr>
      <vt:lpstr>What type of word embeddings?</vt:lpstr>
      <vt:lpstr>Impact of different embedding types</vt:lpstr>
      <vt:lpstr>Cross-lingual tagging with character embeddings</vt:lpstr>
      <vt:lpstr>Cross-lingual tagging with character embeddings</vt:lpstr>
      <vt:lpstr>Cross-lingual tagging with character embeddings</vt:lpstr>
      <vt:lpstr>Cross-lingual tagging with character embeddings</vt:lpstr>
      <vt:lpstr>Cross-lingual tagging with character embeddings</vt:lpstr>
      <vt:lpstr>Cross-lingual tagging with character embeddings</vt:lpstr>
      <vt:lpstr>Tomorrow...</vt:lpstr>
      <vt:lpstr>Tomorrow...</vt:lpstr>
    </vt:vector>
  </TitlesOfParts>
  <Company>University of Helsinki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Language technology for low-resource languages</dc:title>
  <dc:creator>Scherrer, Yves</dc:creator>
  <cp:lastModifiedBy>Scherrer, Yves</cp:lastModifiedBy>
  <cp:revision>57</cp:revision>
  <dcterms:created xsi:type="dcterms:W3CDTF">2018-06-12T13:08:52Z</dcterms:created>
  <dcterms:modified xsi:type="dcterms:W3CDTF">2018-06-21T11:56:37Z</dcterms:modified>
</cp:coreProperties>
</file>